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06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Modifiez le style du titre</a:t>
            </a:r>
            <a:endParaRPr kumimoji="0" lang="en-US"/>
          </a:p>
        </p:txBody>
      </p:sp>
      <p:sp>
        <p:nvSpPr>
          <p:cNvPr id="28" name="Espace réservé de la date 27"/>
          <p:cNvSpPr>
            <a:spLocks noGrp="1"/>
          </p:cNvSpPr>
          <p:nvPr>
            <p:ph type="dt" sz="half" idx="10"/>
          </p:nvPr>
        </p:nvSpPr>
        <p:spPr/>
        <p:txBody>
          <a:bodyPr/>
          <a:lstStyle/>
          <a:p>
            <a:fld id="{1DB42EA9-99AB-44AF-9D33-4802E674B962}" type="datetimeFigureOut">
              <a:rPr lang="fr-FR" smtClean="0"/>
              <a:t>21/07/2019</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D34CD714-2A99-43DD-BFFA-EB0D0297DCAE}" type="slidenum">
              <a:rPr lang="fr-FR" smtClean="0"/>
              <a:t>‹N°›</a:t>
            </a:fld>
            <a:endParaRPr lang="fr-FR"/>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DB42EA9-99AB-44AF-9D33-4802E674B962}" type="datetimeFigureOut">
              <a:rPr lang="fr-FR" smtClean="0"/>
              <a:t>21/07/2019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4CD714-2A99-43DD-BFFA-EB0D0297DCAE}"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DB42EA9-99AB-44AF-9D33-4802E674B962}" type="datetimeFigureOut">
              <a:rPr lang="fr-FR" smtClean="0"/>
              <a:t>21/07/2019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4CD714-2A99-43DD-BFFA-EB0D0297DCAE}"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DB42EA9-99AB-44AF-9D33-4802E674B962}" type="datetimeFigureOut">
              <a:rPr lang="fr-FR" smtClean="0"/>
              <a:t>21/07/2019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4CD714-2A99-43DD-BFFA-EB0D0297DCAE}"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1DB42EA9-99AB-44AF-9D33-4802E674B962}" type="datetimeFigureOut">
              <a:rPr lang="fr-FR" smtClean="0"/>
              <a:t>21/07/2019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7924800" y="6416675"/>
            <a:ext cx="762000" cy="365125"/>
          </a:xfrm>
        </p:spPr>
        <p:txBody>
          <a:bodyPr/>
          <a:lstStyle/>
          <a:p>
            <a:fld id="{D34CD714-2A99-43DD-BFFA-EB0D0297DCAE}"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1DB42EA9-99AB-44AF-9D33-4802E674B962}" type="datetimeFigureOut">
              <a:rPr lang="fr-FR" smtClean="0"/>
              <a:t>21/07/2019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4CD714-2A99-43DD-BFFA-EB0D0297DCAE}"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1DB42EA9-99AB-44AF-9D33-4802E674B962}" type="datetimeFigureOut">
              <a:rPr lang="fr-FR" smtClean="0"/>
              <a:t>21/07/2019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34CD714-2A99-43DD-BFFA-EB0D0297DCAE}"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1DB42EA9-99AB-44AF-9D33-4802E674B962}" type="datetimeFigureOut">
              <a:rPr lang="fr-FR" smtClean="0"/>
              <a:t>21/07/2019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34CD714-2A99-43DD-BFFA-EB0D0297DCAE}"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DB42EA9-99AB-44AF-9D33-4802E674B962}" type="datetimeFigureOut">
              <a:rPr lang="fr-FR" smtClean="0"/>
              <a:t>21/07/2019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34CD714-2A99-43DD-BFFA-EB0D0297DCAE}"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1DB42EA9-99AB-44AF-9D33-4802E674B962}" type="datetimeFigureOut">
              <a:rPr lang="fr-FR" smtClean="0"/>
              <a:t>21/07/2019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4CD714-2A99-43DD-BFFA-EB0D0297DCAE}"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1DB42EA9-99AB-44AF-9D33-4802E674B962}" type="datetimeFigureOut">
              <a:rPr lang="fr-FR" smtClean="0"/>
              <a:t>21/07/2019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4CD714-2A99-43DD-BFFA-EB0D0297DCAE}"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B42EA9-99AB-44AF-9D33-4802E674B962}" type="datetimeFigureOut">
              <a:rPr lang="fr-FR" smtClean="0"/>
              <a:t>21/07/2019</a:t>
            </a:fld>
            <a:endParaRPr lang="fr-FR"/>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FR"/>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34CD714-2A99-43DD-BFFA-EB0D0297DCAE}" type="slidenum">
              <a:rPr lang="fr-FR" smtClean="0"/>
              <a:t>‹N°›</a:t>
            </a:fld>
            <a:endParaRPr lang="fr-F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b="1" dirty="0"/>
              <a:t>PRESENTATION SUR LE DIALOGUE SOCIAL</a:t>
            </a:r>
            <a:r>
              <a:rPr lang="fr-FR" dirty="0"/>
              <a:t/>
            </a:r>
            <a:br>
              <a:rPr lang="fr-FR" dirty="0"/>
            </a:br>
            <a:endParaRPr lang="fr-FR" dirty="0"/>
          </a:p>
        </p:txBody>
      </p:sp>
      <p:sp>
        <p:nvSpPr>
          <p:cNvPr id="3" name="Sous-titre 2"/>
          <p:cNvSpPr>
            <a:spLocks noGrp="1"/>
          </p:cNvSpPr>
          <p:nvPr>
            <p:ph type="subTitle" idx="1"/>
          </p:nvPr>
        </p:nvSpPr>
        <p:spPr/>
        <p:txBody>
          <a:bodyPr/>
          <a:lstStyle/>
          <a:p>
            <a:r>
              <a:rPr lang="fr-FR" b="1" dirty="0"/>
              <a:t>Par SERAPHIN </a:t>
            </a:r>
            <a:r>
              <a:rPr lang="fr-FR" b="1" dirty="0" smtClean="0"/>
              <a:t>SOME de la FESEB </a:t>
            </a:r>
            <a:br>
              <a:rPr lang="fr-FR" b="1" dirty="0" smtClean="0"/>
            </a:br>
            <a:r>
              <a:rPr lang="fr-FR" b="1" dirty="0" smtClean="0"/>
              <a:t>et </a:t>
            </a:r>
            <a:r>
              <a:rPr lang="fr-FR" b="1" smtClean="0"/>
              <a:t>SEMA BLEGNE du SNEA-B</a:t>
            </a:r>
            <a:endParaRPr lang="fr-FR" dirty="0"/>
          </a:p>
          <a:p>
            <a:endParaRPr lang="fr-FR" dirty="0"/>
          </a:p>
        </p:txBody>
      </p:sp>
    </p:spTree>
    <p:extLst>
      <p:ext uri="{BB962C8B-B14F-4D97-AF65-F5344CB8AC3E}">
        <p14:creationId xmlns:p14="http://schemas.microsoft.com/office/powerpoint/2010/main" val="1437139463"/>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b="1" dirty="0" smtClean="0"/>
              <a:t>II. Les </a:t>
            </a:r>
            <a:r>
              <a:rPr lang="fr-FR" b="1" dirty="0"/>
              <a:t>résultats obtenus par la CNSE</a:t>
            </a:r>
            <a:r>
              <a:rPr lang="fr-FR" dirty="0"/>
              <a:t/>
            </a:r>
            <a:br>
              <a:rPr lang="fr-FR" dirty="0"/>
            </a:br>
            <a:endParaRPr lang="fr-FR" dirty="0"/>
          </a:p>
        </p:txBody>
      </p:sp>
      <p:sp>
        <p:nvSpPr>
          <p:cNvPr id="3" name="Espace réservé du contenu 2"/>
          <p:cNvSpPr>
            <a:spLocks noGrp="1"/>
          </p:cNvSpPr>
          <p:nvPr>
            <p:ph idx="1"/>
          </p:nvPr>
        </p:nvSpPr>
        <p:spPr/>
        <p:txBody>
          <a:bodyPr>
            <a:normAutofit/>
          </a:bodyPr>
          <a:lstStyle/>
          <a:p>
            <a:pPr lvl="0"/>
            <a:r>
              <a:rPr lang="fr-FR" b="1" dirty="0"/>
              <a:t>DU STATUT VALORISANT</a:t>
            </a:r>
            <a:endParaRPr lang="fr-FR" dirty="0"/>
          </a:p>
          <a:p>
            <a:r>
              <a:rPr lang="fr-FR" b="1" dirty="0"/>
              <a:t>Au terme des négociations sur le statut, on retient les éléments d’avancées suivants : </a:t>
            </a:r>
            <a:endParaRPr lang="fr-FR" dirty="0"/>
          </a:p>
          <a:p>
            <a:pPr marL="0" lvl="0" indent="0">
              <a:buNone/>
            </a:pPr>
            <a:r>
              <a:rPr lang="fr-FR" b="1" dirty="0" smtClean="0"/>
              <a:t>I. Le </a:t>
            </a:r>
            <a:r>
              <a:rPr lang="fr-FR" b="1" dirty="0"/>
              <a:t>relèvement du niveau de recrutement pour l’ensemble des emplois de l’éducation </a:t>
            </a:r>
            <a:endParaRPr lang="fr-FR" dirty="0"/>
          </a:p>
          <a:p>
            <a:pPr lvl="0"/>
            <a:r>
              <a:rPr lang="fr-FR" b="1" dirty="0"/>
              <a:t> Baccalauréat pour les emplois du préscolaire, du primaire, d’animation de la vie, des laboratoires et de l’emploi de maintenance des lycées et collèges. </a:t>
            </a:r>
            <a:endParaRPr lang="fr-FR" dirty="0"/>
          </a:p>
          <a:p>
            <a:pPr lvl="0"/>
            <a:r>
              <a:rPr lang="fr-FR" b="1" dirty="0"/>
              <a:t>Licence pour le post-primaire et secondaire. </a:t>
            </a:r>
            <a:endParaRPr lang="fr-FR" dirty="0"/>
          </a:p>
          <a:p>
            <a:endParaRPr lang="fr-FR" dirty="0"/>
          </a:p>
        </p:txBody>
      </p:sp>
    </p:spTree>
    <p:extLst>
      <p:ext uri="{BB962C8B-B14F-4D97-AF65-F5344CB8AC3E}">
        <p14:creationId xmlns:p14="http://schemas.microsoft.com/office/powerpoint/2010/main" val="2992081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55000" lnSpcReduction="20000"/>
          </a:bodyPr>
          <a:lstStyle/>
          <a:p>
            <a:pPr marL="0" lvl="0" indent="0">
              <a:buNone/>
            </a:pPr>
            <a:r>
              <a:rPr lang="fr-FR" b="1" dirty="0" smtClean="0"/>
              <a:t>2. De </a:t>
            </a:r>
            <a:r>
              <a:rPr lang="fr-FR" b="1" dirty="0"/>
              <a:t>la création de nouveaux emplois : </a:t>
            </a:r>
            <a:endParaRPr lang="fr-FR" dirty="0"/>
          </a:p>
          <a:p>
            <a:pPr marL="0" indent="0">
              <a:buNone/>
            </a:pPr>
            <a:r>
              <a:rPr lang="fr-FR" b="1" dirty="0" smtClean="0"/>
              <a:t> La </a:t>
            </a:r>
            <a:r>
              <a:rPr lang="fr-FR" b="1" dirty="0"/>
              <a:t>rédaction du statut valorisant a permis la création des emplois ci-après : </a:t>
            </a:r>
            <a:endParaRPr lang="fr-FR" dirty="0"/>
          </a:p>
          <a:p>
            <a:pPr marL="0" indent="0">
              <a:buNone/>
            </a:pPr>
            <a:r>
              <a:rPr lang="fr-FR" b="1" dirty="0" smtClean="0"/>
              <a:t>A- Au </a:t>
            </a:r>
            <a:r>
              <a:rPr lang="fr-FR" b="1" dirty="0"/>
              <a:t>préscolaire :</a:t>
            </a:r>
            <a:endParaRPr lang="fr-FR" dirty="0"/>
          </a:p>
          <a:p>
            <a:pPr marL="0" lvl="0" indent="0">
              <a:buNone/>
            </a:pPr>
            <a:r>
              <a:rPr lang="fr-FR" b="1" dirty="0" smtClean="0"/>
              <a:t> l’emploi </a:t>
            </a:r>
            <a:r>
              <a:rPr lang="fr-FR" b="1" dirty="0"/>
              <a:t>d’Educateur de la petite Enfance ;</a:t>
            </a:r>
            <a:endParaRPr lang="fr-FR" dirty="0"/>
          </a:p>
          <a:p>
            <a:pPr lvl="0"/>
            <a:r>
              <a:rPr lang="fr-FR" b="1" dirty="0"/>
              <a:t>l’emploi d’Educateur certifié de la petite Enfance ;</a:t>
            </a:r>
            <a:endParaRPr lang="fr-FR" dirty="0"/>
          </a:p>
          <a:p>
            <a:pPr lvl="0"/>
            <a:r>
              <a:rPr lang="fr-FR" b="1" dirty="0"/>
              <a:t> l’emploi d’Inspecteur de l’Education de la petite Enfance ; </a:t>
            </a:r>
            <a:endParaRPr lang="fr-FR" dirty="0"/>
          </a:p>
          <a:p>
            <a:pPr marL="0" indent="0">
              <a:buNone/>
            </a:pPr>
            <a:r>
              <a:rPr lang="fr-FR" b="1" dirty="0" smtClean="0"/>
              <a:t>B. au </a:t>
            </a:r>
            <a:r>
              <a:rPr lang="fr-FR" b="1" dirty="0"/>
              <a:t>post primaire et secondaire</a:t>
            </a:r>
            <a:endParaRPr lang="fr-FR" dirty="0"/>
          </a:p>
          <a:p>
            <a:pPr lvl="0"/>
            <a:r>
              <a:rPr lang="fr-FR" b="1" dirty="0"/>
              <a:t>l’emploi de Professeur agrégé de l’Enseignement secondaire (PAES) ; </a:t>
            </a:r>
            <a:endParaRPr lang="fr-FR" dirty="0"/>
          </a:p>
          <a:p>
            <a:pPr lvl="0"/>
            <a:r>
              <a:rPr lang="fr-FR" b="1" dirty="0"/>
              <a:t>l’emploi de Technicien Supérieur de Laboratoire des Lycées et Collèges ;</a:t>
            </a:r>
            <a:endParaRPr lang="fr-FR" dirty="0"/>
          </a:p>
          <a:p>
            <a:pPr lvl="0"/>
            <a:r>
              <a:rPr lang="fr-FR" b="1" dirty="0"/>
              <a:t>l’emploi de Technicien Supérieur de maintenance des Lycées et Collèges ; </a:t>
            </a:r>
            <a:endParaRPr lang="fr-FR" dirty="0"/>
          </a:p>
          <a:p>
            <a:pPr lvl="0"/>
            <a:r>
              <a:rPr lang="fr-FR" b="1" dirty="0"/>
              <a:t>l’emploi de Technicien supérieur spécialisé de Laboratoire des Lycées et Collèges ; </a:t>
            </a:r>
            <a:endParaRPr lang="fr-FR" dirty="0"/>
          </a:p>
          <a:p>
            <a:pPr lvl="0"/>
            <a:r>
              <a:rPr lang="fr-FR" b="1" dirty="0"/>
              <a:t>l’emploi de Technicien supérieur spécialisé de maintenance des Lycées et Collèges ;</a:t>
            </a:r>
            <a:endParaRPr lang="fr-FR" dirty="0"/>
          </a:p>
          <a:p>
            <a:pPr lvl="0"/>
            <a:r>
              <a:rPr lang="fr-FR" b="1" dirty="0"/>
              <a:t>l’emploi d’Administrateur des Lycées et Collèges ;</a:t>
            </a:r>
            <a:endParaRPr lang="fr-FR" dirty="0"/>
          </a:p>
          <a:p>
            <a:pPr lvl="0"/>
            <a:r>
              <a:rPr lang="fr-FR" b="1" dirty="0"/>
              <a:t>l’emploi d’Administrateur principal des Lycées et Collèges. </a:t>
            </a:r>
            <a:endParaRPr lang="fr-FR" dirty="0"/>
          </a:p>
          <a:p>
            <a:endParaRPr lang="fr-FR" dirty="0"/>
          </a:p>
        </p:txBody>
      </p:sp>
    </p:spTree>
    <p:extLst>
      <p:ext uri="{BB962C8B-B14F-4D97-AF65-F5344CB8AC3E}">
        <p14:creationId xmlns:p14="http://schemas.microsoft.com/office/powerpoint/2010/main" val="422834209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b="1" dirty="0" smtClean="0"/>
              <a:t/>
            </a:r>
            <a:br>
              <a:rPr lang="fr-FR" b="1" dirty="0" smtClean="0"/>
            </a:br>
            <a:r>
              <a:rPr lang="fr-FR" b="1" dirty="0" smtClean="0"/>
              <a:t>Du </a:t>
            </a:r>
            <a:r>
              <a:rPr lang="fr-FR" b="1" dirty="0"/>
              <a:t>règlement de la situation de personnels bloqués dans leur carrière </a:t>
            </a:r>
            <a:r>
              <a:rPr lang="fr-FR" dirty="0"/>
              <a:t/>
            </a:r>
            <a:br>
              <a:rPr lang="fr-FR" dirty="0"/>
            </a:br>
            <a:endParaRPr lang="fr-FR" dirty="0"/>
          </a:p>
        </p:txBody>
      </p:sp>
      <p:sp>
        <p:nvSpPr>
          <p:cNvPr id="3" name="Espace réservé du contenu 2"/>
          <p:cNvSpPr>
            <a:spLocks noGrp="1"/>
          </p:cNvSpPr>
          <p:nvPr>
            <p:ph idx="1"/>
          </p:nvPr>
        </p:nvSpPr>
        <p:spPr/>
        <p:txBody>
          <a:bodyPr>
            <a:normAutofit/>
          </a:bodyPr>
          <a:lstStyle/>
          <a:p>
            <a:r>
              <a:rPr lang="fr-FR" b="1" dirty="0"/>
              <a:t>De nombreux travailleurs se sont retrouvés dans une situation d’impossibilité de disposer de perspectives d’évolution de carrière. Il s’agit des emplois d’assistant d’éducation, d’attaché d’éducation, d’attaché d’administration scolaire et universitaire et d’attaché d’intendance scolaire et universitaire. Les discussions ont abouti à la possibilité pour ceux qui le souhaitent d’être reconvertis dans lesdits emplois. </a:t>
            </a:r>
            <a:endParaRPr lang="fr-FR" dirty="0"/>
          </a:p>
          <a:p>
            <a:endParaRPr lang="fr-FR" dirty="0"/>
          </a:p>
        </p:txBody>
      </p:sp>
    </p:spTree>
    <p:extLst>
      <p:ext uri="{BB962C8B-B14F-4D97-AF65-F5344CB8AC3E}">
        <p14:creationId xmlns:p14="http://schemas.microsoft.com/office/powerpoint/2010/main" val="43755472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fr-FR" b="1" dirty="0"/>
              <a:t>De même le cas des professeurs recrutés dans le cadre du programme emploi jeunes pour l’éducation nationale (PEJEN) représentait une anomalie et une menace grave pour le système éducatif. La rédaction du statut a conduit non seulement à l’arrêt de ce type de recrutement mais surtout à la définition d’un dispositif d’intégration des milliers de jeunes, qui, chômage oblige, se sont retrouvés dans ce projet qui leur offre aucun statut ni perspectives d’avenir. </a:t>
            </a:r>
            <a:endParaRPr lang="fr-FR" dirty="0"/>
          </a:p>
          <a:p>
            <a:endParaRPr lang="fr-FR" dirty="0"/>
          </a:p>
        </p:txBody>
      </p:sp>
    </p:spTree>
    <p:extLst>
      <p:ext uri="{BB962C8B-B14F-4D97-AF65-F5344CB8AC3E}">
        <p14:creationId xmlns:p14="http://schemas.microsoft.com/office/powerpoint/2010/main" val="27652398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De la suppression de certains emplois</a:t>
            </a:r>
            <a:endParaRPr lang="fr-FR" dirty="0"/>
          </a:p>
        </p:txBody>
      </p:sp>
      <p:sp>
        <p:nvSpPr>
          <p:cNvPr id="3" name="Espace réservé du contenu 2"/>
          <p:cNvSpPr>
            <a:spLocks noGrp="1"/>
          </p:cNvSpPr>
          <p:nvPr>
            <p:ph idx="1"/>
          </p:nvPr>
        </p:nvSpPr>
        <p:spPr/>
        <p:txBody>
          <a:bodyPr/>
          <a:lstStyle/>
          <a:p>
            <a:r>
              <a:rPr lang="fr-FR" b="1" dirty="0"/>
              <a:t>Un certain nombre d’emplois ont été supprimés dans un double objectif : raccourcir le parcours dans l’évolution des carrières et améliorer la qualité du système éducatif. Ce sont : </a:t>
            </a:r>
            <a:endParaRPr lang="fr-FR" dirty="0"/>
          </a:p>
          <a:p>
            <a:endParaRPr lang="fr-FR" dirty="0"/>
          </a:p>
        </p:txBody>
      </p:sp>
    </p:spTree>
    <p:extLst>
      <p:ext uri="{BB962C8B-B14F-4D97-AF65-F5344CB8AC3E}">
        <p14:creationId xmlns:p14="http://schemas.microsoft.com/office/powerpoint/2010/main" val="422508929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lvl="0"/>
            <a:r>
              <a:rPr lang="fr-FR" b="1" dirty="0"/>
              <a:t>l’emploi d’Instituteur adjoint ;</a:t>
            </a:r>
            <a:endParaRPr lang="fr-FR" dirty="0"/>
          </a:p>
          <a:p>
            <a:pPr lvl="0"/>
            <a:r>
              <a:rPr lang="fr-FR" b="1" dirty="0"/>
              <a:t>l’emploi d’Instituteur certifié ;</a:t>
            </a:r>
            <a:endParaRPr lang="fr-FR" dirty="0"/>
          </a:p>
          <a:p>
            <a:pPr lvl="0"/>
            <a:r>
              <a:rPr lang="fr-FR" b="1" dirty="0"/>
              <a:t>l’emploi d’Instituteur principal ;</a:t>
            </a:r>
            <a:endParaRPr lang="fr-FR" dirty="0"/>
          </a:p>
          <a:p>
            <a:r>
              <a:rPr lang="fr-FR" b="1" dirty="0"/>
              <a:t>l’emploi d’Assistant </a:t>
            </a:r>
            <a:r>
              <a:rPr lang="fr-FR" b="1" dirty="0" smtClean="0"/>
              <a:t>d’Education</a:t>
            </a:r>
          </a:p>
          <a:p>
            <a:r>
              <a:rPr lang="fr-FR" b="1" dirty="0"/>
              <a:t>Dès l’entrée en vigueur du statut, il sera plus procédé à un recrutement dans lesdits emplois. </a:t>
            </a:r>
            <a:endParaRPr lang="fr-FR" dirty="0"/>
          </a:p>
          <a:p>
            <a:endParaRPr lang="fr-FR" dirty="0"/>
          </a:p>
        </p:txBody>
      </p:sp>
    </p:spTree>
    <p:extLst>
      <p:ext uri="{BB962C8B-B14F-4D97-AF65-F5344CB8AC3E}">
        <p14:creationId xmlns:p14="http://schemas.microsoft.com/office/powerpoint/2010/main" val="560263986"/>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emplois sont  mis en voie d’extinction dans un délai d’au plus cinq (5) ans</a:t>
            </a:r>
            <a:endParaRPr lang="fr-FR" dirty="0"/>
          </a:p>
        </p:txBody>
      </p:sp>
      <p:sp>
        <p:nvSpPr>
          <p:cNvPr id="3" name="Espace réservé du contenu 2"/>
          <p:cNvSpPr>
            <a:spLocks noGrp="1"/>
          </p:cNvSpPr>
          <p:nvPr>
            <p:ph idx="1"/>
          </p:nvPr>
        </p:nvSpPr>
        <p:spPr/>
        <p:txBody>
          <a:bodyPr>
            <a:normAutofit/>
          </a:bodyPr>
          <a:lstStyle/>
          <a:p>
            <a:pPr lvl="0"/>
            <a:r>
              <a:rPr lang="fr-FR" b="1" dirty="0"/>
              <a:t>l’emploi d’Instituteur adjoint certifié ;</a:t>
            </a:r>
            <a:endParaRPr lang="fr-FR" dirty="0"/>
          </a:p>
          <a:p>
            <a:pPr lvl="0"/>
            <a:r>
              <a:rPr lang="fr-FR" b="1" dirty="0"/>
              <a:t>l’emploi de Professeur de Collège d’Enseignement général et technique ;</a:t>
            </a:r>
            <a:endParaRPr lang="fr-FR" dirty="0"/>
          </a:p>
          <a:p>
            <a:pPr lvl="0"/>
            <a:r>
              <a:rPr lang="fr-FR" b="1" dirty="0"/>
              <a:t>l’emploi de Professeur Certifié de Collège d’Enseignement général et technique ; </a:t>
            </a:r>
            <a:endParaRPr lang="fr-FR" dirty="0"/>
          </a:p>
          <a:p>
            <a:pPr lvl="0"/>
            <a:r>
              <a:rPr lang="fr-FR" b="1" dirty="0"/>
              <a:t>l’emploi de Professeur des Lycées et Collèges.</a:t>
            </a:r>
            <a:endParaRPr lang="fr-FR" dirty="0"/>
          </a:p>
          <a:p>
            <a:r>
              <a:rPr lang="fr-FR" b="1" dirty="0"/>
              <a:t>L’emploi de conseillers pédagogiques itinérants et de conseillers pédagogiques de l’enseignement secondaire</a:t>
            </a:r>
            <a:endParaRPr lang="fr-FR" dirty="0"/>
          </a:p>
        </p:txBody>
      </p:sp>
    </p:spTree>
    <p:extLst>
      <p:ext uri="{BB962C8B-B14F-4D97-AF65-F5344CB8AC3E}">
        <p14:creationId xmlns:p14="http://schemas.microsoft.com/office/powerpoint/2010/main" val="3747526724"/>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a:t>Ainsi, le </a:t>
            </a:r>
            <a:r>
              <a:rPr lang="fr-FR" b="1" dirty="0" smtClean="0"/>
              <a:t>statut </a:t>
            </a:r>
            <a:r>
              <a:rPr lang="fr-FR" b="1" dirty="0"/>
              <a:t>actuel permet de réduire la durée du parcours dans la carrière des enseignants du primaire de 21 ans à 10 ans. La suppression de certains emplois, mise en lien avec le relèvement du niveau de recrutement, contribue à l’amélioration de la qualité du système mais aussi à l’amélioration des niveaux de salaire. </a:t>
            </a:r>
            <a:endParaRPr lang="fr-FR" dirty="0"/>
          </a:p>
          <a:p>
            <a:endParaRPr lang="fr-FR" dirty="0"/>
          </a:p>
        </p:txBody>
      </p:sp>
    </p:spTree>
    <p:extLst>
      <p:ext uri="{BB962C8B-B14F-4D97-AF65-F5344CB8AC3E}">
        <p14:creationId xmlns:p14="http://schemas.microsoft.com/office/powerpoint/2010/main" val="1179197631"/>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lvl="0"/>
            <a:r>
              <a:rPr lang="fr-FR" b="1" dirty="0"/>
              <a:t>L’élargissement d’opportunités d’évolution dans la carrière par la consécration officielle de passerelles et la création de nouveaux emplois. </a:t>
            </a:r>
            <a:endParaRPr lang="fr-FR" dirty="0"/>
          </a:p>
          <a:p>
            <a:r>
              <a:rPr lang="fr-FR" b="1" dirty="0"/>
              <a:t>Le statut a consacré de façon officielle des passerelles pour offrir, aux personnels, plus d’opportunités d’évolution dans la carrière. </a:t>
            </a:r>
            <a:r>
              <a:rPr lang="fr-FR" b="1" dirty="0" smtClean="0"/>
              <a:t> </a:t>
            </a:r>
            <a:endParaRPr lang="fr-FR" dirty="0"/>
          </a:p>
          <a:p>
            <a:r>
              <a:rPr lang="fr-FR" b="1" dirty="0"/>
              <a:t>Désormais, quel que soit l’emploi qu’un travailleur de l’éducation embrassera, il a la possibilité d’évoluer jusqu’à la catégorie P. </a:t>
            </a:r>
            <a:endParaRPr lang="fr-FR" dirty="0"/>
          </a:p>
          <a:p>
            <a:endParaRPr lang="fr-FR" dirty="0"/>
          </a:p>
        </p:txBody>
      </p:sp>
    </p:spTree>
    <p:extLst>
      <p:ext uri="{BB962C8B-B14F-4D97-AF65-F5344CB8AC3E}">
        <p14:creationId xmlns:p14="http://schemas.microsoft.com/office/powerpoint/2010/main" val="3895990676"/>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b="1" dirty="0"/>
              <a:t/>
            </a:r>
            <a:br>
              <a:rPr lang="fr-FR" b="1" dirty="0"/>
            </a:br>
            <a:r>
              <a:rPr lang="fr-FR" b="1" dirty="0" smtClean="0"/>
              <a:t>octroi </a:t>
            </a:r>
            <a:r>
              <a:rPr lang="fr-FR" b="1" dirty="0"/>
              <a:t>d’une bonification d’un échelon à certains travailleurs</a:t>
            </a:r>
            <a:r>
              <a:rPr lang="fr-FR" dirty="0"/>
              <a:t/>
            </a:r>
            <a:br>
              <a:rPr lang="fr-FR" dirty="0"/>
            </a:br>
            <a:endParaRPr lang="fr-FR" dirty="0"/>
          </a:p>
        </p:txBody>
      </p:sp>
      <p:sp>
        <p:nvSpPr>
          <p:cNvPr id="3" name="Espace réservé du contenu 2"/>
          <p:cNvSpPr>
            <a:spLocks noGrp="1"/>
          </p:cNvSpPr>
          <p:nvPr>
            <p:ph idx="1"/>
          </p:nvPr>
        </p:nvSpPr>
        <p:spPr/>
        <p:txBody>
          <a:bodyPr/>
          <a:lstStyle/>
          <a:p>
            <a:r>
              <a:rPr lang="fr-FR" b="1" dirty="0" smtClean="0"/>
              <a:t>Une </a:t>
            </a:r>
            <a:r>
              <a:rPr lang="fr-FR" b="1" dirty="0"/>
              <a:t>bonification d’un échelon est accordée, pour compter du 1</a:t>
            </a:r>
            <a:r>
              <a:rPr lang="fr-FR" b="1" baseline="30000" dirty="0"/>
              <a:t>er</a:t>
            </a:r>
            <a:r>
              <a:rPr lang="fr-FR" b="1" dirty="0"/>
              <a:t> janvier 2020 par le statut aux agents en activité, en détachement ou en disponibilité se trouvant dans les emplois plafonds ou atteints par la limite d’âge pour se présenter aux différents concours. </a:t>
            </a:r>
            <a:endParaRPr lang="fr-FR" dirty="0"/>
          </a:p>
          <a:p>
            <a:endParaRPr lang="fr-FR" dirty="0"/>
          </a:p>
        </p:txBody>
      </p:sp>
    </p:spTree>
    <p:extLst>
      <p:ext uri="{BB962C8B-B14F-4D97-AF65-F5344CB8AC3E}">
        <p14:creationId xmlns:p14="http://schemas.microsoft.com/office/powerpoint/2010/main" val="2525923396"/>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
            </a:r>
            <a:br>
              <a:rPr lang="fr-FR" dirty="0"/>
            </a:br>
            <a:r>
              <a:rPr lang="fr-FR" dirty="0" smtClean="0"/>
              <a:t/>
            </a:r>
            <a:br>
              <a:rPr lang="fr-FR" dirty="0" smtClean="0"/>
            </a:br>
            <a:r>
              <a:rPr lang="fr-FR" dirty="0"/>
              <a:t/>
            </a:r>
            <a:br>
              <a:rPr lang="fr-FR" dirty="0"/>
            </a:br>
            <a:r>
              <a:rPr lang="fr-FR" dirty="0" smtClean="0"/>
              <a:t/>
            </a:r>
            <a:br>
              <a:rPr lang="fr-FR" dirty="0" smtClean="0"/>
            </a:br>
            <a:r>
              <a:rPr lang="fr-FR" dirty="0"/>
              <a:t/>
            </a:r>
            <a:br>
              <a:rPr lang="fr-FR" dirty="0"/>
            </a:br>
            <a:r>
              <a:rPr lang="fr-FR" dirty="0" smtClean="0"/>
              <a:t/>
            </a:r>
            <a:br>
              <a:rPr lang="fr-FR" dirty="0" smtClean="0"/>
            </a:br>
            <a:r>
              <a:rPr lang="fr-FR" dirty="0"/>
              <a:t/>
            </a:r>
            <a:br>
              <a:rPr lang="fr-FR" dirty="0"/>
            </a:br>
            <a:r>
              <a:rPr lang="fr-FR" b="1" dirty="0" smtClean="0"/>
              <a:t>INTRODUCTION</a:t>
            </a:r>
            <a:r>
              <a:rPr lang="fr-FR" dirty="0"/>
              <a:t/>
            </a:r>
            <a:br>
              <a:rPr lang="fr-FR" dirty="0"/>
            </a:br>
            <a:r>
              <a:rPr lang="fr-FR" dirty="0" smtClean="0"/>
              <a:t/>
            </a:r>
            <a:br>
              <a:rPr lang="fr-FR" dirty="0" smtClean="0"/>
            </a:br>
            <a:r>
              <a:rPr lang="fr-FR" dirty="0"/>
              <a:t/>
            </a:r>
            <a:br>
              <a:rPr lang="fr-FR" dirty="0"/>
            </a:br>
            <a:r>
              <a:rPr lang="fr-FR" dirty="0" smtClean="0"/>
              <a:t/>
            </a:r>
            <a:br>
              <a:rPr lang="fr-FR" dirty="0" smtClean="0"/>
            </a:br>
            <a:r>
              <a:rPr lang="fr-FR" b="1" dirty="0" smtClean="0"/>
              <a:t>Les </a:t>
            </a:r>
            <a:r>
              <a:rPr lang="fr-FR" b="1" dirty="0"/>
              <a:t>quatre syndicats affiliés à l’IE au Burkina ont formé avec 11 autres syndicats, la Coordination nationale des syndicats de l’éducation (CNSE</a:t>
            </a:r>
            <a:r>
              <a:rPr lang="fr-FR" b="1" dirty="0" smtClean="0"/>
              <a:t>), </a:t>
            </a:r>
            <a:endParaRPr lang="fr-FR" dirty="0"/>
          </a:p>
        </p:txBody>
      </p:sp>
    </p:spTree>
    <p:extLst>
      <p:ext uri="{BB962C8B-B14F-4D97-AF65-F5344CB8AC3E}">
        <p14:creationId xmlns:p14="http://schemas.microsoft.com/office/powerpoint/2010/main" val="35530377"/>
      </p:ext>
    </p:extLst>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DU TROUSSEAU PEDAGOIQUE </a:t>
            </a:r>
            <a:endParaRPr lang="fr-FR" dirty="0"/>
          </a:p>
        </p:txBody>
      </p:sp>
      <p:sp>
        <p:nvSpPr>
          <p:cNvPr id="3" name="Espace réservé du contenu 2"/>
          <p:cNvSpPr>
            <a:spLocks noGrp="1"/>
          </p:cNvSpPr>
          <p:nvPr>
            <p:ph idx="1"/>
          </p:nvPr>
        </p:nvSpPr>
        <p:spPr/>
        <p:txBody>
          <a:bodyPr/>
          <a:lstStyle/>
          <a:p>
            <a:r>
              <a:rPr lang="fr-FR" b="1" dirty="0"/>
              <a:t>Il sera octroyé aux enseignants en situation de classe, une allocation annuelle de 30 000f pour l’acquisition d’ouvrages pédagogiques. </a:t>
            </a:r>
            <a:endParaRPr lang="fr-FR" dirty="0"/>
          </a:p>
          <a:p>
            <a:r>
              <a:rPr lang="fr-FR" b="1" dirty="0"/>
              <a:t>Un processus est en cours pour parachever les conditions d’acquisition d’ordinateurs au profit de chaque enseignant à des coûts réduits. </a:t>
            </a:r>
            <a:endParaRPr lang="fr-FR" dirty="0"/>
          </a:p>
          <a:p>
            <a:endParaRPr lang="fr-FR" dirty="0"/>
          </a:p>
        </p:txBody>
      </p:sp>
    </p:spTree>
    <p:extLst>
      <p:ext uri="{BB962C8B-B14F-4D97-AF65-F5344CB8AC3E}">
        <p14:creationId xmlns:p14="http://schemas.microsoft.com/office/powerpoint/2010/main" val="474110467"/>
      </p:ext>
    </p:extLst>
  </p:cSld>
  <p:clrMapOvr>
    <a:masterClrMapping/>
  </p:clrMapOvr>
  <p:transition spd="slow">
    <p:randomBa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DES QUESTIONS </a:t>
            </a:r>
            <a:r>
              <a:rPr lang="fr-FR" b="1" dirty="0" smtClean="0"/>
              <a:t>INDEMNITAIRES</a:t>
            </a:r>
            <a:endParaRPr lang="fr-FR" dirty="0"/>
          </a:p>
        </p:txBody>
      </p:sp>
      <p:sp>
        <p:nvSpPr>
          <p:cNvPr id="3" name="Espace réservé du contenu 2"/>
          <p:cNvSpPr>
            <a:spLocks noGrp="1"/>
          </p:cNvSpPr>
          <p:nvPr>
            <p:ph idx="1"/>
          </p:nvPr>
        </p:nvSpPr>
        <p:spPr/>
        <p:txBody>
          <a:bodyPr/>
          <a:lstStyle/>
          <a:p>
            <a:r>
              <a:rPr lang="fr-FR" b="1" dirty="0"/>
              <a:t>Le tableau ci-après récapitule les acquis relatifs aux indemnités auxquelles il faut ajouter la bonification d’un échelon à l’ensemble des personnels pour compter du 1</a:t>
            </a:r>
            <a:r>
              <a:rPr lang="fr-FR" b="1" baseline="30000" dirty="0"/>
              <a:t>er</a:t>
            </a:r>
            <a:r>
              <a:rPr lang="fr-FR" b="1" dirty="0"/>
              <a:t> janvier 2018. </a:t>
            </a:r>
            <a:endParaRPr lang="fr-FR" dirty="0"/>
          </a:p>
          <a:p>
            <a:endParaRPr lang="fr-FR" dirty="0"/>
          </a:p>
        </p:txBody>
      </p:sp>
    </p:spTree>
    <p:extLst>
      <p:ext uri="{BB962C8B-B14F-4D97-AF65-F5344CB8AC3E}">
        <p14:creationId xmlns:p14="http://schemas.microsoft.com/office/powerpoint/2010/main" val="679947130"/>
      </p:ext>
    </p:extLst>
  </p:cSld>
  <p:clrMapOvr>
    <a:masterClrMapping/>
  </p:clrMapOvr>
  <p:transition spd="slow">
    <p:randomBa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4" name="Espace réservé du contenu 3"/>
          <p:cNvGraphicFramePr>
            <a:graphicFrameLocks noGrp="1"/>
          </p:cNvGraphicFramePr>
          <p:nvPr>
            <p:ph idx="1"/>
          </p:nvPr>
        </p:nvGraphicFramePr>
        <p:xfrm>
          <a:off x="2079900" y="1600200"/>
          <a:ext cx="4984200" cy="4525963"/>
        </p:xfrm>
        <a:graphic>
          <a:graphicData uri="http://schemas.openxmlformats.org/drawingml/2006/table">
            <a:tbl>
              <a:tblPr firstRow="1" firstCol="1" bandRow="1">
                <a:tableStyleId>{5C22544A-7EE6-4342-B048-85BDC9FD1C3A}</a:tableStyleId>
              </a:tblPr>
              <a:tblGrid>
                <a:gridCol w="1152472"/>
                <a:gridCol w="1010387"/>
                <a:gridCol w="1091360"/>
                <a:gridCol w="1091360"/>
                <a:gridCol w="638621"/>
              </a:tblGrid>
              <a:tr h="590343">
                <a:tc>
                  <a:txBody>
                    <a:bodyPr/>
                    <a:lstStyle/>
                    <a:p>
                      <a:pPr algn="just">
                        <a:lnSpc>
                          <a:spcPct val="115000"/>
                        </a:lnSpc>
                        <a:spcAft>
                          <a:spcPts val="0"/>
                        </a:spcAft>
                      </a:pPr>
                      <a:r>
                        <a:rPr lang="fr-FR" sz="1100">
                          <a:effectLst/>
                        </a:rPr>
                        <a:t>Nature de l’indemnité </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a:effectLst/>
                        </a:rPr>
                        <a:t>Catégorie </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a:effectLst/>
                        </a:rPr>
                        <a:t>Montant avant la lutte </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a:effectLst/>
                        </a:rPr>
                        <a:t>Montant à l’issue de la lutte </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a:effectLst/>
                        </a:rPr>
                        <a:t>Ecart </a:t>
                      </a:r>
                      <a:endParaRPr lang="fr-FR" sz="900">
                        <a:effectLst/>
                        <a:latin typeface="Calibri"/>
                        <a:ea typeface="Calibri"/>
                        <a:cs typeface="Times New Roman"/>
                      </a:endParaRPr>
                    </a:p>
                  </a:txBody>
                  <a:tcPr marL="55001" marR="55001" marT="0" marB="0"/>
                </a:tc>
              </a:tr>
              <a:tr h="196781">
                <a:tc rowSpan="5">
                  <a:txBody>
                    <a:bodyPr/>
                    <a:lstStyle/>
                    <a:p>
                      <a:pPr algn="just">
                        <a:lnSpc>
                          <a:spcPct val="115000"/>
                        </a:lnSpc>
                        <a:spcAft>
                          <a:spcPts val="0"/>
                        </a:spcAft>
                      </a:pPr>
                      <a:r>
                        <a:rPr lang="fr-FR" sz="1100">
                          <a:effectLst/>
                        </a:rPr>
                        <a:t>Logement </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a:effectLst/>
                        </a:rPr>
                        <a:t>PB</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a:effectLst/>
                        </a:rPr>
                        <a:t>62 500f </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a:effectLst/>
                        </a:rPr>
                        <a:t>80 000f</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a:effectLst/>
                        </a:rPr>
                        <a:t>17 500</a:t>
                      </a:r>
                      <a:endParaRPr lang="fr-FR" sz="900">
                        <a:effectLst/>
                        <a:latin typeface="Calibri"/>
                        <a:ea typeface="Calibri"/>
                        <a:cs typeface="Times New Roman"/>
                      </a:endParaRPr>
                    </a:p>
                  </a:txBody>
                  <a:tcPr marL="55001" marR="55001" marT="0" marB="0"/>
                </a:tc>
              </a:tr>
              <a:tr h="196781">
                <a:tc vMerge="1">
                  <a:txBody>
                    <a:bodyPr/>
                    <a:lstStyle/>
                    <a:p>
                      <a:endParaRPr lang="fr-FR"/>
                    </a:p>
                  </a:txBody>
                  <a:tcPr/>
                </a:tc>
                <a:tc>
                  <a:txBody>
                    <a:bodyPr/>
                    <a:lstStyle/>
                    <a:p>
                      <a:pPr algn="just">
                        <a:lnSpc>
                          <a:spcPct val="115000"/>
                        </a:lnSpc>
                        <a:spcAft>
                          <a:spcPts val="0"/>
                        </a:spcAft>
                      </a:pPr>
                      <a:r>
                        <a:rPr lang="fr-FR" sz="1100">
                          <a:effectLst/>
                        </a:rPr>
                        <a:t>PC </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a:effectLst/>
                        </a:rPr>
                        <a:t>55 000f </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a:effectLst/>
                        </a:rPr>
                        <a:t>80 000f </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a:effectLst/>
                        </a:rPr>
                        <a:t>30 000f</a:t>
                      </a:r>
                      <a:endParaRPr lang="fr-FR" sz="900">
                        <a:effectLst/>
                        <a:latin typeface="Calibri"/>
                        <a:ea typeface="Calibri"/>
                        <a:cs typeface="Times New Roman"/>
                      </a:endParaRPr>
                    </a:p>
                  </a:txBody>
                  <a:tcPr marL="55001" marR="55001" marT="0" marB="0"/>
                </a:tc>
              </a:tr>
              <a:tr h="196781">
                <a:tc vMerge="1">
                  <a:txBody>
                    <a:bodyPr/>
                    <a:lstStyle/>
                    <a:p>
                      <a:endParaRPr lang="fr-FR"/>
                    </a:p>
                  </a:txBody>
                  <a:tcPr/>
                </a:tc>
                <a:tc>
                  <a:txBody>
                    <a:bodyPr/>
                    <a:lstStyle/>
                    <a:p>
                      <a:pPr algn="just">
                        <a:lnSpc>
                          <a:spcPct val="115000"/>
                        </a:lnSpc>
                        <a:spcAft>
                          <a:spcPts val="0"/>
                        </a:spcAft>
                      </a:pPr>
                      <a:r>
                        <a:rPr lang="fr-FR" sz="1100">
                          <a:effectLst/>
                        </a:rPr>
                        <a:t>A </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a:effectLst/>
                        </a:rPr>
                        <a:t>55 000f </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a:effectLst/>
                        </a:rPr>
                        <a:t>69 300f </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a:effectLst/>
                        </a:rPr>
                        <a:t>14 300f </a:t>
                      </a:r>
                      <a:endParaRPr lang="fr-FR" sz="900">
                        <a:effectLst/>
                        <a:latin typeface="Calibri"/>
                        <a:ea typeface="Calibri"/>
                        <a:cs typeface="Times New Roman"/>
                      </a:endParaRPr>
                    </a:p>
                  </a:txBody>
                  <a:tcPr marL="55001" marR="55001" marT="0" marB="0"/>
                </a:tc>
              </a:tr>
              <a:tr h="196781">
                <a:tc vMerge="1">
                  <a:txBody>
                    <a:bodyPr/>
                    <a:lstStyle/>
                    <a:p>
                      <a:endParaRPr lang="fr-FR"/>
                    </a:p>
                  </a:txBody>
                  <a:tcPr/>
                </a:tc>
                <a:tc>
                  <a:txBody>
                    <a:bodyPr/>
                    <a:lstStyle/>
                    <a:p>
                      <a:pPr algn="just">
                        <a:lnSpc>
                          <a:spcPct val="115000"/>
                        </a:lnSpc>
                        <a:spcAft>
                          <a:spcPts val="0"/>
                        </a:spcAft>
                      </a:pPr>
                      <a:r>
                        <a:rPr lang="fr-FR" sz="1100">
                          <a:effectLst/>
                        </a:rPr>
                        <a:t>B</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a:effectLst/>
                        </a:rPr>
                        <a:t>42 500f</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a:effectLst/>
                        </a:rPr>
                        <a:t>43 550f</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a:effectLst/>
                        </a:rPr>
                        <a:t>11 050f</a:t>
                      </a:r>
                      <a:endParaRPr lang="fr-FR" sz="900">
                        <a:effectLst/>
                        <a:latin typeface="Calibri"/>
                        <a:ea typeface="Calibri"/>
                        <a:cs typeface="Times New Roman"/>
                      </a:endParaRPr>
                    </a:p>
                  </a:txBody>
                  <a:tcPr marL="55001" marR="55001" marT="0" marB="0"/>
                </a:tc>
              </a:tr>
              <a:tr h="196781">
                <a:tc vMerge="1">
                  <a:txBody>
                    <a:bodyPr/>
                    <a:lstStyle/>
                    <a:p>
                      <a:endParaRPr lang="fr-FR"/>
                    </a:p>
                  </a:txBody>
                  <a:tcPr/>
                </a:tc>
                <a:tc>
                  <a:txBody>
                    <a:bodyPr/>
                    <a:lstStyle/>
                    <a:p>
                      <a:pPr algn="just">
                        <a:lnSpc>
                          <a:spcPct val="115000"/>
                        </a:lnSpc>
                        <a:spcAft>
                          <a:spcPts val="0"/>
                        </a:spcAft>
                      </a:pPr>
                      <a:r>
                        <a:rPr lang="fr-FR" sz="1100">
                          <a:effectLst/>
                        </a:rPr>
                        <a:t>C</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a:effectLst/>
                        </a:rPr>
                        <a:t>30 000f </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a:effectLst/>
                        </a:rPr>
                        <a:t>37 800f</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a:effectLst/>
                        </a:rPr>
                        <a:t>7 800f </a:t>
                      </a:r>
                      <a:endParaRPr lang="fr-FR" sz="900">
                        <a:effectLst/>
                        <a:latin typeface="Calibri"/>
                        <a:ea typeface="Calibri"/>
                        <a:cs typeface="Times New Roman"/>
                      </a:endParaRPr>
                    </a:p>
                  </a:txBody>
                  <a:tcPr marL="55001" marR="55001" marT="0" marB="0"/>
                </a:tc>
              </a:tr>
              <a:tr h="196781">
                <a:tc>
                  <a:txBody>
                    <a:bodyPr/>
                    <a:lstStyle/>
                    <a:p>
                      <a:pPr algn="just">
                        <a:lnSpc>
                          <a:spcPct val="115000"/>
                        </a:lnSpc>
                        <a:spcAft>
                          <a:spcPts val="0"/>
                        </a:spcAft>
                      </a:pPr>
                      <a:r>
                        <a:rPr lang="fr-FR" sz="1100">
                          <a:effectLst/>
                        </a:rPr>
                        <a:t> </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a:effectLst/>
                        </a:rPr>
                        <a:t>P</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a:effectLst/>
                        </a:rPr>
                        <a:t> </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a:effectLst/>
                        </a:rPr>
                        <a:t> </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a:effectLst/>
                        </a:rPr>
                        <a:t>5000</a:t>
                      </a:r>
                      <a:endParaRPr lang="fr-FR" sz="900">
                        <a:effectLst/>
                        <a:latin typeface="Calibri"/>
                        <a:ea typeface="Calibri"/>
                        <a:cs typeface="Times New Roman"/>
                      </a:endParaRPr>
                    </a:p>
                  </a:txBody>
                  <a:tcPr marL="55001" marR="55001" marT="0" marB="0"/>
                </a:tc>
              </a:tr>
              <a:tr h="787124">
                <a:tc rowSpan="3">
                  <a:txBody>
                    <a:bodyPr/>
                    <a:lstStyle/>
                    <a:p>
                      <a:pPr algn="just">
                        <a:lnSpc>
                          <a:spcPct val="115000"/>
                        </a:lnSpc>
                        <a:spcAft>
                          <a:spcPts val="0"/>
                        </a:spcAft>
                      </a:pPr>
                      <a:r>
                        <a:rPr lang="fr-FR" sz="1100">
                          <a:effectLst/>
                        </a:rPr>
                        <a:t>Spécifique </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a:effectLst/>
                        </a:rPr>
                        <a:t>A  </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a:effectLst/>
                        </a:rPr>
                        <a:t>5 000f </a:t>
                      </a:r>
                      <a:endParaRPr lang="fr-FR" sz="900">
                        <a:effectLst/>
                      </a:endParaRPr>
                    </a:p>
                    <a:p>
                      <a:pPr algn="just">
                        <a:lnSpc>
                          <a:spcPct val="115000"/>
                        </a:lnSpc>
                        <a:spcAft>
                          <a:spcPts val="0"/>
                        </a:spcAft>
                      </a:pPr>
                      <a:r>
                        <a:rPr lang="fr-FR" sz="1100">
                          <a:effectLst/>
                        </a:rPr>
                        <a:t>7 000f </a:t>
                      </a:r>
                      <a:endParaRPr lang="fr-FR" sz="900">
                        <a:effectLst/>
                      </a:endParaRPr>
                    </a:p>
                    <a:p>
                      <a:pPr algn="just">
                        <a:lnSpc>
                          <a:spcPct val="115000"/>
                        </a:lnSpc>
                        <a:spcAft>
                          <a:spcPts val="0"/>
                        </a:spcAft>
                      </a:pPr>
                      <a:r>
                        <a:rPr lang="fr-FR" sz="1100">
                          <a:effectLst/>
                        </a:rPr>
                        <a:t>15 000f </a:t>
                      </a:r>
                      <a:endParaRPr lang="fr-FR" sz="900">
                        <a:effectLst/>
                      </a:endParaRPr>
                    </a:p>
                    <a:p>
                      <a:pPr algn="just">
                        <a:lnSpc>
                          <a:spcPct val="115000"/>
                        </a:lnSpc>
                        <a:spcAft>
                          <a:spcPts val="0"/>
                        </a:spcAft>
                      </a:pPr>
                      <a:r>
                        <a:rPr lang="fr-FR" sz="1100">
                          <a:effectLst/>
                        </a:rPr>
                        <a:t>25 000f </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a:effectLst/>
                        </a:rPr>
                        <a:t>15 000f </a:t>
                      </a:r>
                      <a:endParaRPr lang="fr-FR" sz="900">
                        <a:effectLst/>
                      </a:endParaRPr>
                    </a:p>
                    <a:p>
                      <a:pPr algn="just">
                        <a:lnSpc>
                          <a:spcPct val="115000"/>
                        </a:lnSpc>
                        <a:spcAft>
                          <a:spcPts val="0"/>
                        </a:spcAft>
                      </a:pPr>
                      <a:r>
                        <a:rPr lang="fr-FR" sz="1100">
                          <a:effectLst/>
                        </a:rPr>
                        <a:t>17 000f </a:t>
                      </a:r>
                      <a:endParaRPr lang="fr-FR" sz="900">
                        <a:effectLst/>
                      </a:endParaRPr>
                    </a:p>
                    <a:p>
                      <a:pPr algn="just">
                        <a:lnSpc>
                          <a:spcPct val="115000"/>
                        </a:lnSpc>
                        <a:spcAft>
                          <a:spcPts val="0"/>
                        </a:spcAft>
                      </a:pPr>
                      <a:r>
                        <a:rPr lang="fr-FR" sz="1100">
                          <a:effectLst/>
                        </a:rPr>
                        <a:t>30 000f </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a:effectLst/>
                        </a:rPr>
                        <a:t>5000f</a:t>
                      </a:r>
                      <a:endParaRPr lang="fr-FR" sz="900">
                        <a:effectLst/>
                      </a:endParaRPr>
                    </a:p>
                    <a:p>
                      <a:pPr algn="just">
                        <a:lnSpc>
                          <a:spcPct val="115000"/>
                        </a:lnSpc>
                        <a:spcAft>
                          <a:spcPts val="0"/>
                        </a:spcAft>
                      </a:pPr>
                      <a:r>
                        <a:rPr lang="fr-FR" sz="1100">
                          <a:effectLst/>
                        </a:rPr>
                        <a:t>8 000f</a:t>
                      </a:r>
                      <a:endParaRPr lang="fr-FR" sz="900">
                        <a:effectLst/>
                      </a:endParaRPr>
                    </a:p>
                    <a:p>
                      <a:pPr algn="just">
                        <a:lnSpc>
                          <a:spcPct val="115000"/>
                        </a:lnSpc>
                        <a:spcAft>
                          <a:spcPts val="0"/>
                        </a:spcAft>
                      </a:pPr>
                      <a:r>
                        <a:rPr lang="fr-FR" sz="1100">
                          <a:effectLst/>
                        </a:rPr>
                        <a:t>10 000f </a:t>
                      </a:r>
                      <a:endParaRPr lang="fr-FR" sz="900">
                        <a:effectLst/>
                      </a:endParaRPr>
                    </a:p>
                    <a:p>
                      <a:pPr algn="just">
                        <a:lnSpc>
                          <a:spcPct val="115000"/>
                        </a:lnSpc>
                        <a:spcAft>
                          <a:spcPts val="0"/>
                        </a:spcAft>
                      </a:pPr>
                      <a:r>
                        <a:rPr lang="fr-FR" sz="1100">
                          <a:effectLst/>
                        </a:rPr>
                        <a:t>15 000f </a:t>
                      </a:r>
                      <a:endParaRPr lang="fr-FR" sz="900">
                        <a:effectLst/>
                        <a:latin typeface="Calibri"/>
                        <a:ea typeface="Calibri"/>
                        <a:cs typeface="Times New Roman"/>
                      </a:endParaRPr>
                    </a:p>
                  </a:txBody>
                  <a:tcPr marL="55001" marR="55001" marT="0" marB="0"/>
                </a:tc>
              </a:tr>
              <a:tr h="983905">
                <a:tc vMerge="1">
                  <a:txBody>
                    <a:bodyPr/>
                    <a:lstStyle/>
                    <a:p>
                      <a:endParaRPr lang="fr-FR"/>
                    </a:p>
                  </a:txBody>
                  <a:tcPr/>
                </a:tc>
                <a:tc>
                  <a:txBody>
                    <a:bodyPr/>
                    <a:lstStyle/>
                    <a:p>
                      <a:pPr algn="just">
                        <a:lnSpc>
                          <a:spcPct val="115000"/>
                        </a:lnSpc>
                        <a:spcAft>
                          <a:spcPts val="0"/>
                        </a:spcAft>
                      </a:pPr>
                      <a:r>
                        <a:rPr lang="fr-FR" sz="1100">
                          <a:effectLst/>
                        </a:rPr>
                        <a:t>A (autres emplois)</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a:effectLst/>
                        </a:rPr>
                        <a:t>4 000f </a:t>
                      </a:r>
                      <a:endParaRPr lang="fr-FR" sz="900">
                        <a:effectLst/>
                      </a:endParaRPr>
                    </a:p>
                    <a:p>
                      <a:pPr algn="just">
                        <a:lnSpc>
                          <a:spcPct val="115000"/>
                        </a:lnSpc>
                        <a:spcAft>
                          <a:spcPts val="0"/>
                        </a:spcAft>
                      </a:pPr>
                      <a:r>
                        <a:rPr lang="fr-FR" sz="1100">
                          <a:effectLst/>
                        </a:rPr>
                        <a:t>5 000f </a:t>
                      </a:r>
                      <a:endParaRPr lang="fr-FR" sz="900">
                        <a:effectLst/>
                      </a:endParaRPr>
                    </a:p>
                    <a:p>
                      <a:pPr algn="just">
                        <a:lnSpc>
                          <a:spcPct val="115000"/>
                        </a:lnSpc>
                        <a:spcAft>
                          <a:spcPts val="0"/>
                        </a:spcAft>
                      </a:pPr>
                      <a:r>
                        <a:rPr lang="fr-FR" sz="1100">
                          <a:effectLst/>
                        </a:rPr>
                        <a:t>10 000f </a:t>
                      </a:r>
                      <a:endParaRPr lang="fr-FR" sz="900">
                        <a:effectLst/>
                      </a:endParaRPr>
                    </a:p>
                    <a:p>
                      <a:pPr algn="just">
                        <a:lnSpc>
                          <a:spcPct val="115000"/>
                        </a:lnSpc>
                        <a:spcAft>
                          <a:spcPts val="0"/>
                        </a:spcAft>
                      </a:pPr>
                      <a:r>
                        <a:rPr lang="fr-FR" sz="1100">
                          <a:effectLst/>
                        </a:rPr>
                        <a:t>20 000f </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a:effectLst/>
                        </a:rPr>
                        <a:t>15 000f </a:t>
                      </a:r>
                      <a:endParaRPr lang="fr-FR" sz="900">
                        <a:effectLst/>
                      </a:endParaRPr>
                    </a:p>
                    <a:p>
                      <a:pPr algn="just">
                        <a:lnSpc>
                          <a:spcPct val="115000"/>
                        </a:lnSpc>
                        <a:spcAft>
                          <a:spcPts val="0"/>
                        </a:spcAft>
                      </a:pPr>
                      <a:r>
                        <a:rPr lang="fr-FR" sz="1100">
                          <a:effectLst/>
                        </a:rPr>
                        <a:t>17 000f </a:t>
                      </a:r>
                      <a:endParaRPr lang="fr-FR" sz="900">
                        <a:effectLst/>
                      </a:endParaRPr>
                    </a:p>
                    <a:p>
                      <a:pPr algn="just">
                        <a:lnSpc>
                          <a:spcPct val="115000"/>
                        </a:lnSpc>
                        <a:spcAft>
                          <a:spcPts val="0"/>
                        </a:spcAft>
                      </a:pPr>
                      <a:r>
                        <a:rPr lang="fr-FR" sz="1100">
                          <a:effectLst/>
                        </a:rPr>
                        <a:t>30 000f </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a:effectLst/>
                        </a:rPr>
                        <a:t>5000f</a:t>
                      </a:r>
                      <a:endParaRPr lang="fr-FR" sz="900">
                        <a:effectLst/>
                      </a:endParaRPr>
                    </a:p>
                    <a:p>
                      <a:pPr algn="just">
                        <a:lnSpc>
                          <a:spcPct val="115000"/>
                        </a:lnSpc>
                        <a:spcAft>
                          <a:spcPts val="0"/>
                        </a:spcAft>
                      </a:pPr>
                      <a:r>
                        <a:rPr lang="fr-FR" sz="1100">
                          <a:effectLst/>
                        </a:rPr>
                        <a:t>11 000f </a:t>
                      </a:r>
                      <a:endParaRPr lang="fr-FR" sz="900">
                        <a:effectLst/>
                      </a:endParaRPr>
                    </a:p>
                    <a:p>
                      <a:pPr algn="just">
                        <a:lnSpc>
                          <a:spcPct val="115000"/>
                        </a:lnSpc>
                        <a:spcAft>
                          <a:spcPts val="0"/>
                        </a:spcAft>
                      </a:pPr>
                      <a:r>
                        <a:rPr lang="fr-FR" sz="1100">
                          <a:effectLst/>
                        </a:rPr>
                        <a:t>12 000f</a:t>
                      </a:r>
                      <a:endParaRPr lang="fr-FR" sz="900">
                        <a:effectLst/>
                      </a:endParaRPr>
                    </a:p>
                    <a:p>
                      <a:pPr algn="just">
                        <a:lnSpc>
                          <a:spcPct val="115000"/>
                        </a:lnSpc>
                        <a:spcAft>
                          <a:spcPts val="0"/>
                        </a:spcAft>
                      </a:pPr>
                      <a:r>
                        <a:rPr lang="fr-FR" sz="1100">
                          <a:effectLst/>
                        </a:rPr>
                        <a:t>10 000f  </a:t>
                      </a:r>
                      <a:endParaRPr lang="fr-FR" sz="900">
                        <a:effectLst/>
                      </a:endParaRPr>
                    </a:p>
                    <a:p>
                      <a:pPr algn="just">
                        <a:lnSpc>
                          <a:spcPct val="115000"/>
                        </a:lnSpc>
                        <a:spcAft>
                          <a:spcPts val="0"/>
                        </a:spcAft>
                      </a:pPr>
                      <a:r>
                        <a:rPr lang="fr-FR" sz="1100">
                          <a:effectLst/>
                        </a:rPr>
                        <a:t>20 000f </a:t>
                      </a:r>
                      <a:endParaRPr lang="fr-FR" sz="900">
                        <a:effectLst/>
                        <a:latin typeface="Calibri"/>
                        <a:ea typeface="Calibri"/>
                        <a:cs typeface="Times New Roman"/>
                      </a:endParaRPr>
                    </a:p>
                  </a:txBody>
                  <a:tcPr marL="55001" marR="55001" marT="0" marB="0"/>
                </a:tc>
              </a:tr>
              <a:tr h="983905">
                <a:tc vMerge="1">
                  <a:txBody>
                    <a:bodyPr/>
                    <a:lstStyle/>
                    <a:p>
                      <a:endParaRPr lang="fr-FR"/>
                    </a:p>
                  </a:txBody>
                  <a:tcPr/>
                </a:tc>
                <a:tc>
                  <a:txBody>
                    <a:bodyPr/>
                    <a:lstStyle/>
                    <a:p>
                      <a:pPr algn="just">
                        <a:lnSpc>
                          <a:spcPct val="115000"/>
                        </a:lnSpc>
                        <a:spcAft>
                          <a:spcPts val="0"/>
                        </a:spcAft>
                      </a:pPr>
                      <a:r>
                        <a:rPr lang="fr-FR" sz="1100">
                          <a:effectLst/>
                        </a:rPr>
                        <a:t>B,C</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a:effectLst/>
                        </a:rPr>
                        <a:t>3 000f </a:t>
                      </a:r>
                      <a:endParaRPr lang="fr-FR" sz="900">
                        <a:effectLst/>
                      </a:endParaRPr>
                    </a:p>
                    <a:p>
                      <a:pPr algn="just">
                        <a:lnSpc>
                          <a:spcPct val="115000"/>
                        </a:lnSpc>
                        <a:spcAft>
                          <a:spcPts val="0"/>
                        </a:spcAft>
                      </a:pPr>
                      <a:r>
                        <a:rPr lang="fr-FR" sz="1100">
                          <a:effectLst/>
                        </a:rPr>
                        <a:t>4 000f </a:t>
                      </a:r>
                      <a:endParaRPr lang="fr-FR" sz="900">
                        <a:effectLst/>
                      </a:endParaRPr>
                    </a:p>
                    <a:p>
                      <a:pPr algn="just">
                        <a:lnSpc>
                          <a:spcPct val="115000"/>
                        </a:lnSpc>
                        <a:spcAft>
                          <a:spcPts val="0"/>
                        </a:spcAft>
                      </a:pPr>
                      <a:r>
                        <a:rPr lang="fr-FR" sz="1100">
                          <a:effectLst/>
                        </a:rPr>
                        <a:t>7 000f </a:t>
                      </a:r>
                      <a:endParaRPr lang="fr-FR" sz="900">
                        <a:effectLst/>
                      </a:endParaRPr>
                    </a:p>
                    <a:p>
                      <a:pPr algn="just">
                        <a:lnSpc>
                          <a:spcPct val="115000"/>
                        </a:lnSpc>
                        <a:spcAft>
                          <a:spcPts val="0"/>
                        </a:spcAft>
                      </a:pPr>
                      <a:r>
                        <a:rPr lang="fr-FR" sz="1100">
                          <a:effectLst/>
                        </a:rPr>
                        <a:t>15 000f </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a:effectLst/>
                        </a:rPr>
                        <a:t>15 000f </a:t>
                      </a:r>
                      <a:endParaRPr lang="fr-FR" sz="900">
                        <a:effectLst/>
                      </a:endParaRPr>
                    </a:p>
                    <a:p>
                      <a:pPr algn="just">
                        <a:lnSpc>
                          <a:spcPct val="115000"/>
                        </a:lnSpc>
                        <a:spcAft>
                          <a:spcPts val="0"/>
                        </a:spcAft>
                      </a:pPr>
                      <a:r>
                        <a:rPr lang="fr-FR" sz="1100">
                          <a:effectLst/>
                        </a:rPr>
                        <a:t>17 000f </a:t>
                      </a:r>
                      <a:endParaRPr lang="fr-FR" sz="900">
                        <a:effectLst/>
                      </a:endParaRPr>
                    </a:p>
                    <a:p>
                      <a:pPr algn="just">
                        <a:lnSpc>
                          <a:spcPct val="115000"/>
                        </a:lnSpc>
                        <a:spcAft>
                          <a:spcPts val="0"/>
                        </a:spcAft>
                      </a:pPr>
                      <a:r>
                        <a:rPr lang="fr-FR" sz="1100">
                          <a:effectLst/>
                        </a:rPr>
                        <a:t>30 000f</a:t>
                      </a:r>
                      <a:endParaRPr lang="fr-FR" sz="900">
                        <a:effectLst/>
                        <a:latin typeface="Calibri"/>
                        <a:ea typeface="Calibri"/>
                        <a:cs typeface="Times New Roman"/>
                      </a:endParaRPr>
                    </a:p>
                  </a:txBody>
                  <a:tcPr marL="55001" marR="55001" marT="0" marB="0"/>
                </a:tc>
                <a:tc>
                  <a:txBody>
                    <a:bodyPr/>
                    <a:lstStyle/>
                    <a:p>
                      <a:pPr algn="just">
                        <a:lnSpc>
                          <a:spcPct val="115000"/>
                        </a:lnSpc>
                        <a:spcAft>
                          <a:spcPts val="0"/>
                        </a:spcAft>
                      </a:pPr>
                      <a:r>
                        <a:rPr lang="fr-FR" sz="1100" dirty="0">
                          <a:effectLst/>
                        </a:rPr>
                        <a:t>12 000f </a:t>
                      </a:r>
                      <a:endParaRPr lang="fr-FR" sz="900" dirty="0">
                        <a:effectLst/>
                      </a:endParaRPr>
                    </a:p>
                    <a:p>
                      <a:pPr algn="just">
                        <a:lnSpc>
                          <a:spcPct val="115000"/>
                        </a:lnSpc>
                        <a:spcAft>
                          <a:spcPts val="0"/>
                        </a:spcAft>
                      </a:pPr>
                      <a:r>
                        <a:rPr lang="fr-FR" sz="1100" dirty="0">
                          <a:effectLst/>
                        </a:rPr>
                        <a:t>13 000f </a:t>
                      </a:r>
                      <a:endParaRPr lang="fr-FR" sz="900" dirty="0">
                        <a:effectLst/>
                      </a:endParaRPr>
                    </a:p>
                    <a:p>
                      <a:pPr algn="just">
                        <a:lnSpc>
                          <a:spcPct val="115000"/>
                        </a:lnSpc>
                        <a:spcAft>
                          <a:spcPts val="0"/>
                        </a:spcAft>
                      </a:pPr>
                      <a:r>
                        <a:rPr lang="fr-FR" sz="1100" dirty="0">
                          <a:effectLst/>
                        </a:rPr>
                        <a:t>10 000f </a:t>
                      </a:r>
                      <a:endParaRPr lang="fr-FR" sz="900" dirty="0">
                        <a:effectLst/>
                      </a:endParaRPr>
                    </a:p>
                    <a:p>
                      <a:pPr algn="just">
                        <a:lnSpc>
                          <a:spcPct val="115000"/>
                        </a:lnSpc>
                        <a:spcAft>
                          <a:spcPts val="0"/>
                        </a:spcAft>
                      </a:pPr>
                      <a:r>
                        <a:rPr lang="fr-FR" sz="1100" dirty="0">
                          <a:effectLst/>
                        </a:rPr>
                        <a:t>22 000f </a:t>
                      </a:r>
                      <a:endParaRPr lang="fr-FR" sz="900" dirty="0">
                        <a:effectLst/>
                      </a:endParaRPr>
                    </a:p>
                    <a:p>
                      <a:pPr algn="just">
                        <a:lnSpc>
                          <a:spcPct val="115000"/>
                        </a:lnSpc>
                        <a:spcAft>
                          <a:spcPts val="0"/>
                        </a:spcAft>
                      </a:pPr>
                      <a:r>
                        <a:rPr lang="fr-FR" sz="1100" dirty="0">
                          <a:effectLst/>
                        </a:rPr>
                        <a:t>15 000f</a:t>
                      </a:r>
                      <a:endParaRPr lang="fr-FR" sz="900" dirty="0">
                        <a:effectLst/>
                        <a:latin typeface="Calibri"/>
                        <a:ea typeface="Calibri"/>
                        <a:cs typeface="Times New Roman"/>
                      </a:endParaRPr>
                    </a:p>
                  </a:txBody>
                  <a:tcPr marL="55001" marR="55001" marT="0" marB="0"/>
                </a:tc>
              </a:tr>
            </a:tbl>
          </a:graphicData>
        </a:graphic>
      </p:graphicFrame>
    </p:spTree>
    <p:extLst>
      <p:ext uri="{BB962C8B-B14F-4D97-AF65-F5344CB8AC3E}">
        <p14:creationId xmlns:p14="http://schemas.microsoft.com/office/powerpoint/2010/main" val="4230466679"/>
      </p:ext>
    </p:extLst>
  </p:cSld>
  <p:clrMapOvr>
    <a:masterClrMapping/>
  </p:clrMapOvr>
  <p:transition spd="slow">
    <p:pull/>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b="1" dirty="0"/>
              <a:t>Les blocages au dialogue social</a:t>
            </a:r>
            <a:r>
              <a:rPr lang="fr-FR" dirty="0"/>
              <a:t/>
            </a:r>
            <a:br>
              <a:rPr lang="fr-FR" dirty="0"/>
            </a:br>
            <a:endParaRPr lang="fr-FR" dirty="0"/>
          </a:p>
        </p:txBody>
      </p:sp>
      <p:sp>
        <p:nvSpPr>
          <p:cNvPr id="3" name="Espace réservé du contenu 2"/>
          <p:cNvSpPr>
            <a:spLocks noGrp="1"/>
          </p:cNvSpPr>
          <p:nvPr>
            <p:ph idx="1"/>
          </p:nvPr>
        </p:nvSpPr>
        <p:spPr/>
        <p:txBody>
          <a:bodyPr>
            <a:normAutofit/>
          </a:bodyPr>
          <a:lstStyle/>
          <a:p>
            <a:r>
              <a:rPr lang="fr-FR" b="1" dirty="0"/>
              <a:t>Dans le cas de figure de la CNSE, les blocages sont relevés à deux niveaux :</a:t>
            </a:r>
            <a:endParaRPr lang="fr-FR" dirty="0"/>
          </a:p>
          <a:p>
            <a:pPr lvl="0"/>
            <a:r>
              <a:rPr lang="fr-FR" b="1" dirty="0"/>
              <a:t>Les blocages dus au manque de volonté politique (promesses non tenues, dilatoire, agenda parallèle…)</a:t>
            </a:r>
            <a:endParaRPr lang="fr-FR" dirty="0"/>
          </a:p>
          <a:p>
            <a:pPr lvl="0"/>
            <a:r>
              <a:rPr lang="fr-FR" b="1" dirty="0"/>
              <a:t>Les blocages dus aux conflits d’intérêts spécifiques aux différentes corporations ( le désir d’obtenir les mêmes avantages pour tous les personnels en faisant fi des profils et des attributions)</a:t>
            </a:r>
            <a:endParaRPr lang="fr-FR" dirty="0"/>
          </a:p>
          <a:p>
            <a:endParaRPr lang="fr-FR" dirty="0"/>
          </a:p>
        </p:txBody>
      </p:sp>
    </p:spTree>
    <p:extLst>
      <p:ext uri="{BB962C8B-B14F-4D97-AF65-F5344CB8AC3E}">
        <p14:creationId xmlns:p14="http://schemas.microsoft.com/office/powerpoint/2010/main" val="2351239682"/>
      </p:ext>
    </p:extLst>
  </p:cSld>
  <p:clrMapOvr>
    <a:masterClrMapping/>
  </p:clrMapOvr>
  <p:transition spd="slow">
    <p:cove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lvl="0" indent="0">
              <a:buNone/>
            </a:pPr>
            <a:r>
              <a:rPr lang="fr-FR" b="1" dirty="0" smtClean="0"/>
              <a:t>IV. Les </a:t>
            </a:r>
            <a:r>
              <a:rPr lang="fr-FR" b="1" dirty="0"/>
              <a:t>perspectives pour améliorer le partage d’informations, la consultation, la participation, les pratiques de négociation dans le secteur de l’éducation.</a:t>
            </a:r>
            <a:endParaRPr lang="fr-FR" dirty="0"/>
          </a:p>
          <a:p>
            <a:endParaRPr lang="fr-FR" dirty="0"/>
          </a:p>
        </p:txBody>
      </p:sp>
    </p:spTree>
    <p:extLst>
      <p:ext uri="{BB962C8B-B14F-4D97-AF65-F5344CB8AC3E}">
        <p14:creationId xmlns:p14="http://schemas.microsoft.com/office/powerpoint/2010/main" val="2752447729"/>
      </p:ext>
    </p:extLst>
  </p:cSld>
  <p:clrMapOvr>
    <a:masterClrMapping/>
  </p:clrMapOvr>
  <p:transition spd="slow">
    <p:cove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r>
              <a:rPr lang="fr-FR" b="1" dirty="0"/>
              <a:t>Il s’agira de mettre en place une cellule, avec un point focal qui servira d’interface entre les ministères en charge de l’éducation et les partenaires sociaux avant 2020</a:t>
            </a:r>
            <a:endParaRPr lang="fr-FR" dirty="0"/>
          </a:p>
          <a:p>
            <a:r>
              <a:rPr lang="fr-FR" b="1" dirty="0"/>
              <a:t>Renforcer les capacités des partenaires et les membres du gouvernement sur le dialogue social avant 2020</a:t>
            </a:r>
            <a:endParaRPr lang="fr-FR" dirty="0"/>
          </a:p>
          <a:p>
            <a:r>
              <a:rPr lang="fr-FR" b="1" dirty="0"/>
              <a:t>Etendre les formations aux acteurs du niveau déconcentré à long terme</a:t>
            </a:r>
            <a:endParaRPr lang="fr-FR" dirty="0"/>
          </a:p>
          <a:p>
            <a:r>
              <a:rPr lang="fr-FR" b="1" dirty="0"/>
              <a:t>Il est aussi prévu la finalisation de l’institution de cadres du dialogue social par la prise de textes avant 2020</a:t>
            </a:r>
            <a:endParaRPr lang="fr-FR" dirty="0"/>
          </a:p>
          <a:p>
            <a:endParaRPr lang="fr-FR" dirty="0"/>
          </a:p>
        </p:txBody>
      </p:sp>
    </p:spTree>
    <p:extLst>
      <p:ext uri="{BB962C8B-B14F-4D97-AF65-F5344CB8AC3E}">
        <p14:creationId xmlns:p14="http://schemas.microsoft.com/office/powerpoint/2010/main" val="1953424826"/>
      </p:ext>
    </p:extLst>
  </p:cSld>
  <p:clrMapOvr>
    <a:masterClrMapping/>
  </p:clrMapOvr>
  <p:transition spd="slow">
    <p:cove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a:t>D’opérationnaliser le check-off avant 2020 pour permettre une assise financière des organisations</a:t>
            </a:r>
            <a:endParaRPr lang="fr-FR" dirty="0"/>
          </a:p>
          <a:p>
            <a:r>
              <a:rPr lang="fr-FR" b="1" dirty="0"/>
              <a:t>Instituer les élections professionnelles et la mise en place de permanents syndicaux dans le moyen terme</a:t>
            </a:r>
            <a:endParaRPr lang="fr-FR" dirty="0"/>
          </a:p>
          <a:p>
            <a:endParaRPr lang="fr-FR" dirty="0"/>
          </a:p>
        </p:txBody>
      </p:sp>
    </p:spTree>
    <p:extLst>
      <p:ext uri="{BB962C8B-B14F-4D97-AF65-F5344CB8AC3E}">
        <p14:creationId xmlns:p14="http://schemas.microsoft.com/office/powerpoint/2010/main" val="4017741203"/>
      </p:ext>
    </p:extLst>
  </p:cSld>
  <p:clrMapOvr>
    <a:masterClrMapping/>
  </p:clrMapOvr>
  <p:transition spd="slow">
    <p:cove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CONCLUSION</a:t>
            </a:r>
            <a:r>
              <a:rPr lang="fr-FR" dirty="0"/>
              <a:t/>
            </a:r>
            <a:br>
              <a:rPr lang="fr-FR" dirty="0"/>
            </a:br>
            <a:endParaRPr lang="fr-FR" dirty="0"/>
          </a:p>
        </p:txBody>
      </p:sp>
      <p:sp>
        <p:nvSpPr>
          <p:cNvPr id="3" name="Espace réservé du contenu 2"/>
          <p:cNvSpPr>
            <a:spLocks noGrp="1"/>
          </p:cNvSpPr>
          <p:nvPr>
            <p:ph idx="1"/>
          </p:nvPr>
        </p:nvSpPr>
        <p:spPr/>
        <p:txBody>
          <a:bodyPr>
            <a:normAutofit fontScale="92500" lnSpcReduction="10000"/>
          </a:bodyPr>
          <a:lstStyle/>
          <a:p>
            <a:r>
              <a:rPr lang="fr-FR" b="1" dirty="0"/>
              <a:t>Le regroupement au sein de la coordination au Burkina Faso est inédit et révélateur de notre capacité phénoménale à développer une vision fédératrice avec un seul but à savoir ; remporter de grandes victoires au profit de l’ensemble des personnels de l’éducation. Au départ personne ne vendait cher notre détermination à cheminer ensemble vers cet idéal tant les divergences d’idéologies et d’intérêts étaient criards. Mais nous avons su mettre au-dessus de tous, l’intérêt général au détriment des intérêts corporatistes dans le secteur de l’éducation</a:t>
            </a:r>
            <a:endParaRPr lang="fr-FR" dirty="0"/>
          </a:p>
        </p:txBody>
      </p:sp>
    </p:spTree>
    <p:extLst>
      <p:ext uri="{BB962C8B-B14F-4D97-AF65-F5344CB8AC3E}">
        <p14:creationId xmlns:p14="http://schemas.microsoft.com/office/powerpoint/2010/main" val="1731416694"/>
      </p:ext>
    </p:extLst>
  </p:cSld>
  <p:clrMapOvr>
    <a:masterClrMapping/>
  </p:clrMapOvr>
  <p:transition spd="slow">
    <p:push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fr-FR" b="1" dirty="0"/>
              <a:t>Les résultats auxquels nous sommes parvenus nous convainquent car pris individuellement aucune organisation n’était capable de plier le gouvernement sur 56 points de revendication. L’unité d’action syndicale reste la seule voie qui mène à de telles  prouesses et c’est le lieu ici d’inviter tous les autres syndicats à se coaliser pour contraindre les gouvernements à plier sur nos revendications les plus légitimes.</a:t>
            </a:r>
            <a:endParaRPr lang="fr-FR" dirty="0"/>
          </a:p>
          <a:p>
            <a:endParaRPr lang="fr-FR" dirty="0"/>
          </a:p>
        </p:txBody>
      </p:sp>
    </p:spTree>
    <p:extLst>
      <p:ext uri="{BB962C8B-B14F-4D97-AF65-F5344CB8AC3E}">
        <p14:creationId xmlns:p14="http://schemas.microsoft.com/office/powerpoint/2010/main" val="2522802573"/>
      </p:ext>
    </p:extLst>
  </p:cSld>
  <p:clrMapOvr>
    <a:masterClrMapping/>
  </p:clrMapOvr>
  <p:transition spd="slow">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b="1" dirty="0"/>
              <a:t>Nous vous remercions pour votre attention soutenue</a:t>
            </a:r>
            <a:r>
              <a:rPr lang="fr-FR" dirty="0"/>
              <a:t/>
            </a:r>
            <a:br>
              <a:rPr lang="fr-FR" dirty="0"/>
            </a:br>
            <a:endParaRPr lang="fr-FR" dirty="0"/>
          </a:p>
        </p:txBody>
      </p:sp>
      <p:sp>
        <p:nvSpPr>
          <p:cNvPr id="3" name="Sous-titre 2"/>
          <p:cNvSpPr>
            <a:spLocks noGrp="1"/>
          </p:cNvSpPr>
          <p:nvPr>
            <p:ph type="subTitle" idx="1"/>
          </p:nvPr>
        </p:nvSpPr>
        <p:spPr/>
        <p:txBody>
          <a:bodyPr/>
          <a:lstStyle/>
          <a:p>
            <a:endParaRPr lang="fr-FR" dirty="0"/>
          </a:p>
        </p:txBody>
      </p:sp>
    </p:spTree>
    <p:extLst>
      <p:ext uri="{BB962C8B-B14F-4D97-AF65-F5344CB8AC3E}">
        <p14:creationId xmlns:p14="http://schemas.microsoft.com/office/powerpoint/2010/main" val="148046781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INTRODUCTION</a:t>
            </a:r>
            <a:r>
              <a:rPr lang="fr-FR" dirty="0"/>
              <a:t/>
            </a:r>
            <a:br>
              <a:rPr lang="fr-FR" dirty="0"/>
            </a:br>
            <a:endParaRPr lang="fr-FR" dirty="0"/>
          </a:p>
        </p:txBody>
      </p:sp>
      <p:sp>
        <p:nvSpPr>
          <p:cNvPr id="3" name="Espace réservé du contenu 2"/>
          <p:cNvSpPr>
            <a:spLocks noGrp="1"/>
          </p:cNvSpPr>
          <p:nvPr>
            <p:ph idx="1"/>
          </p:nvPr>
        </p:nvSpPr>
        <p:spPr/>
        <p:txBody>
          <a:bodyPr>
            <a:normAutofit fontScale="92500" lnSpcReduction="10000"/>
          </a:bodyPr>
          <a:lstStyle/>
          <a:p>
            <a:r>
              <a:rPr lang="fr-FR" b="1" dirty="0"/>
              <a:t>afin de négocier de manière unitaire avec le gouvernement sur leur plateforme revendicative commune. En vue de renforcer leurs capacités en matière de dialogue social, la CNSE a pu faire partie de l’Initiative norvégienne en éducation qui a été implanté dans 4 pays africains afin que les syndicats de ces pays développent une compréhension commune des mécanismes de dialogue social et politique et de donner l’occasion de partager, de réfléchir sur leurs pratiques et de décider des mesures concrètes pour s’améliorer. </a:t>
            </a:r>
            <a:endParaRPr lang="fr-FR" dirty="0"/>
          </a:p>
          <a:p>
            <a:endParaRPr lang="fr-FR" dirty="0"/>
          </a:p>
        </p:txBody>
      </p:sp>
    </p:spTree>
    <p:extLst>
      <p:ext uri="{BB962C8B-B14F-4D97-AF65-F5344CB8AC3E}">
        <p14:creationId xmlns:p14="http://schemas.microsoft.com/office/powerpoint/2010/main" val="1369452476"/>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INTRODUCTION</a:t>
            </a:r>
            <a:r>
              <a:rPr lang="fr-FR" dirty="0"/>
              <a:t/>
            </a:r>
            <a:br>
              <a:rPr lang="fr-FR" dirty="0"/>
            </a:br>
            <a:endParaRPr lang="fr-FR" dirty="0"/>
          </a:p>
        </p:txBody>
      </p:sp>
      <p:sp>
        <p:nvSpPr>
          <p:cNvPr id="3" name="Espace réservé du contenu 2"/>
          <p:cNvSpPr>
            <a:spLocks noGrp="1"/>
          </p:cNvSpPr>
          <p:nvPr>
            <p:ph idx="1"/>
          </p:nvPr>
        </p:nvSpPr>
        <p:spPr/>
        <p:txBody>
          <a:bodyPr>
            <a:normAutofit lnSpcReduction="10000"/>
          </a:bodyPr>
          <a:lstStyle/>
          <a:p>
            <a:r>
              <a:rPr lang="fr-FR" b="1" dirty="0"/>
              <a:t>Notre présentation portera d’abord sur une définition du dialogue social, ce qu’est le dialogue social et ce qu’il n’est pas, ensuite sur les résultats obtenus grâce au dialogue social et sur les blocages auxquels ils sont confrontés, et finalement sur les prochaines étapes concrètes que nous voulons entreprendre pour améliorer le partage de l’information, la consultation, la participation et les pratiques de négociation dans le secteur de l’éducation. </a:t>
            </a:r>
            <a:endParaRPr lang="fr-FR" dirty="0"/>
          </a:p>
          <a:p>
            <a:endParaRPr lang="fr-FR" dirty="0"/>
          </a:p>
        </p:txBody>
      </p:sp>
    </p:spTree>
    <p:extLst>
      <p:ext uri="{BB962C8B-B14F-4D97-AF65-F5344CB8AC3E}">
        <p14:creationId xmlns:p14="http://schemas.microsoft.com/office/powerpoint/2010/main" val="305388441"/>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b="1" dirty="0" smtClean="0"/>
              <a:t>I. Qu’est-ce </a:t>
            </a:r>
            <a:r>
              <a:rPr lang="fr-FR" b="1" dirty="0"/>
              <a:t>que le dialogue social ?</a:t>
            </a:r>
            <a:r>
              <a:rPr lang="fr-FR" dirty="0"/>
              <a:t/>
            </a:r>
            <a:br>
              <a:rPr lang="fr-FR" dirty="0"/>
            </a:br>
            <a:endParaRPr lang="fr-FR" dirty="0"/>
          </a:p>
        </p:txBody>
      </p:sp>
      <p:sp>
        <p:nvSpPr>
          <p:cNvPr id="3" name="Espace réservé du contenu 2"/>
          <p:cNvSpPr>
            <a:spLocks noGrp="1"/>
          </p:cNvSpPr>
          <p:nvPr>
            <p:ph idx="1"/>
          </p:nvPr>
        </p:nvSpPr>
        <p:spPr/>
        <p:txBody>
          <a:bodyPr/>
          <a:lstStyle/>
          <a:p>
            <a:r>
              <a:rPr lang="fr-FR" b="1" dirty="0"/>
              <a:t>Le dialogue social recouvre tout ce qui favorise la compréhension entre les différentes composantes de la société.</a:t>
            </a:r>
            <a:endParaRPr lang="fr-FR" dirty="0"/>
          </a:p>
          <a:p>
            <a:r>
              <a:rPr lang="fr-FR" b="1" dirty="0"/>
              <a:t>Il est un cadre d’échanges, de coopération et de partage entre l’employeur/gouvernement et l’employé/travailleur.</a:t>
            </a:r>
            <a:endParaRPr lang="fr-FR" dirty="0"/>
          </a:p>
          <a:p>
            <a:endParaRPr lang="fr-FR" dirty="0"/>
          </a:p>
        </p:txBody>
      </p:sp>
    </p:spTree>
    <p:extLst>
      <p:ext uri="{BB962C8B-B14F-4D97-AF65-F5344CB8AC3E}">
        <p14:creationId xmlns:p14="http://schemas.microsoft.com/office/powerpoint/2010/main" val="683320411"/>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b="1" dirty="0"/>
              <a:t>Qu’est-ce que le dialogue social ?</a:t>
            </a:r>
            <a:r>
              <a:rPr lang="fr-FR" dirty="0"/>
              <a:t/>
            </a:r>
            <a:br>
              <a:rPr lang="fr-FR" dirty="0"/>
            </a:br>
            <a:endParaRPr lang="fr-FR" dirty="0"/>
          </a:p>
        </p:txBody>
      </p:sp>
      <p:sp>
        <p:nvSpPr>
          <p:cNvPr id="3" name="Espace réservé du contenu 2"/>
          <p:cNvSpPr>
            <a:spLocks noGrp="1"/>
          </p:cNvSpPr>
          <p:nvPr>
            <p:ph idx="1"/>
          </p:nvPr>
        </p:nvSpPr>
        <p:spPr/>
        <p:txBody>
          <a:bodyPr>
            <a:normAutofit fontScale="92500" lnSpcReduction="20000"/>
          </a:bodyPr>
          <a:lstStyle/>
          <a:p>
            <a:r>
              <a:rPr lang="fr-FR" b="1" dirty="0"/>
              <a:t>Selon l’OIT, le dialogue social inclut tous types de négociation, de consultation ou simplement d’échange d’informations entre les représentants des gouvernements, des employeurs et des travailleurs selon des modalités diverses, sur des questions relatives à la politique économique et sociale présentant un intérêt commun. Il peut prendre la forme d’un processus tripartite auquel le gouvernement participe officiellement ou de relations bipartites entre les travailleurs et les chefs d’entreprise. Les processus de dialogue social peuvent être informels ou institutionnalisés ou associer </a:t>
            </a:r>
            <a:endParaRPr lang="fr-FR" dirty="0"/>
          </a:p>
          <a:p>
            <a:endParaRPr lang="fr-FR" dirty="0"/>
          </a:p>
        </p:txBody>
      </p:sp>
    </p:spTree>
    <p:extLst>
      <p:ext uri="{BB962C8B-B14F-4D97-AF65-F5344CB8AC3E}">
        <p14:creationId xmlns:p14="http://schemas.microsoft.com/office/powerpoint/2010/main" val="1094830722"/>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Ce qui n’est pas un dialogue social</a:t>
            </a:r>
            <a:r>
              <a:rPr lang="fr-FR" dirty="0"/>
              <a:t/>
            </a:r>
            <a:br>
              <a:rPr lang="fr-FR" dirty="0"/>
            </a:br>
            <a:endParaRPr lang="fr-FR" dirty="0"/>
          </a:p>
        </p:txBody>
      </p:sp>
      <p:sp>
        <p:nvSpPr>
          <p:cNvPr id="3" name="Espace réservé du contenu 2"/>
          <p:cNvSpPr>
            <a:spLocks noGrp="1"/>
          </p:cNvSpPr>
          <p:nvPr>
            <p:ph idx="1"/>
          </p:nvPr>
        </p:nvSpPr>
        <p:spPr/>
        <p:txBody>
          <a:bodyPr>
            <a:normAutofit/>
          </a:bodyPr>
          <a:lstStyle/>
          <a:p>
            <a:r>
              <a:rPr lang="fr-FR" b="1" dirty="0"/>
              <a:t>Le dialogue social n’est pas :</a:t>
            </a:r>
            <a:endParaRPr lang="fr-FR" dirty="0"/>
          </a:p>
          <a:p>
            <a:pPr lvl="0"/>
            <a:r>
              <a:rPr lang="fr-FR" b="1" dirty="0"/>
              <a:t>Une simple présentation de résultats, de résolutions préfabriquées, d’ultimatums</a:t>
            </a:r>
            <a:endParaRPr lang="fr-FR" dirty="0"/>
          </a:p>
          <a:p>
            <a:pPr lvl="0"/>
            <a:r>
              <a:rPr lang="fr-FR" b="1" dirty="0"/>
              <a:t>Il n’est pas un simple coup de fil ni un e-mail, ni un dialogue politique</a:t>
            </a:r>
            <a:endParaRPr lang="fr-FR" dirty="0"/>
          </a:p>
          <a:p>
            <a:pPr lvl="0"/>
            <a:r>
              <a:rPr lang="fr-FR" b="1" dirty="0"/>
              <a:t>Ce n’est pas un one man show, ni une réunion de masse</a:t>
            </a:r>
            <a:endParaRPr lang="fr-FR" dirty="0"/>
          </a:p>
          <a:p>
            <a:pPr lvl="0"/>
            <a:r>
              <a:rPr lang="fr-FR" b="1" dirty="0"/>
              <a:t>Ce n’est pas une leçon de morale ou un séminaire, ni un atelier de développement des capacités.</a:t>
            </a:r>
            <a:endParaRPr lang="fr-FR" dirty="0"/>
          </a:p>
          <a:p>
            <a:endParaRPr lang="fr-FR" dirty="0"/>
          </a:p>
        </p:txBody>
      </p:sp>
    </p:spTree>
    <p:extLst>
      <p:ext uri="{BB962C8B-B14F-4D97-AF65-F5344CB8AC3E}">
        <p14:creationId xmlns:p14="http://schemas.microsoft.com/office/powerpoint/2010/main" val="1678851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Les conditions nécessaires au dialogue social </a:t>
            </a:r>
            <a:endParaRPr lang="fr-FR" dirty="0"/>
          </a:p>
        </p:txBody>
      </p:sp>
      <p:sp>
        <p:nvSpPr>
          <p:cNvPr id="3" name="Espace réservé du contenu 2"/>
          <p:cNvSpPr>
            <a:spLocks noGrp="1"/>
          </p:cNvSpPr>
          <p:nvPr>
            <p:ph idx="1"/>
          </p:nvPr>
        </p:nvSpPr>
        <p:spPr/>
        <p:txBody>
          <a:bodyPr>
            <a:normAutofit fontScale="92500" lnSpcReduction="10000"/>
          </a:bodyPr>
          <a:lstStyle/>
          <a:p>
            <a:pPr marL="0" indent="0">
              <a:buNone/>
            </a:pPr>
            <a:r>
              <a:rPr lang="fr-FR" b="1" dirty="0" smtClean="0"/>
              <a:t>                            Instituer</a:t>
            </a:r>
            <a:r>
              <a:rPr lang="fr-FR" b="1" dirty="0"/>
              <a:t> : </a:t>
            </a:r>
            <a:endParaRPr lang="fr-FR" dirty="0"/>
          </a:p>
          <a:p>
            <a:r>
              <a:rPr lang="fr-FR" b="1" dirty="0" smtClean="0"/>
              <a:t>un </a:t>
            </a:r>
            <a:r>
              <a:rPr lang="fr-FR" b="1" dirty="0"/>
              <a:t>cadre formalisé, légal ;</a:t>
            </a:r>
            <a:endParaRPr lang="fr-FR" dirty="0"/>
          </a:p>
          <a:p>
            <a:pPr lvl="0"/>
            <a:r>
              <a:rPr lang="fr-FR" b="1" dirty="0"/>
              <a:t>des mécanismes </a:t>
            </a:r>
            <a:endParaRPr lang="fr-FR" dirty="0"/>
          </a:p>
          <a:p>
            <a:pPr lvl="0"/>
            <a:r>
              <a:rPr lang="fr-FR" b="1" dirty="0"/>
              <a:t>des organes consultatifs ;</a:t>
            </a:r>
            <a:endParaRPr lang="fr-FR" dirty="0"/>
          </a:p>
          <a:p>
            <a:pPr lvl="0"/>
            <a:r>
              <a:rPr lang="fr-FR" b="1" dirty="0"/>
              <a:t>il est nécessaire de se doter de conseils ;</a:t>
            </a:r>
            <a:endParaRPr lang="fr-FR" dirty="0"/>
          </a:p>
          <a:p>
            <a:pPr lvl="0"/>
            <a:r>
              <a:rPr lang="fr-FR" b="1" dirty="0"/>
              <a:t>respecter les droits </a:t>
            </a:r>
            <a:r>
              <a:rPr lang="fr-FR" b="1" dirty="0" smtClean="0"/>
              <a:t>fondamentaux,</a:t>
            </a:r>
            <a:r>
              <a:rPr lang="fr-FR" dirty="0" smtClean="0"/>
              <a:t> </a:t>
            </a:r>
            <a:r>
              <a:rPr lang="fr-FR" b="1" dirty="0" smtClean="0"/>
              <a:t>les </a:t>
            </a:r>
            <a:r>
              <a:rPr lang="fr-FR" b="1" dirty="0"/>
              <a:t>libertés syndicales ;</a:t>
            </a:r>
            <a:endParaRPr lang="fr-FR" dirty="0"/>
          </a:p>
          <a:p>
            <a:pPr lvl="0"/>
            <a:r>
              <a:rPr lang="fr-FR" b="1" dirty="0"/>
              <a:t>les négociations collectives ;</a:t>
            </a:r>
            <a:endParaRPr lang="fr-FR" dirty="0"/>
          </a:p>
          <a:p>
            <a:pPr lvl="0"/>
            <a:r>
              <a:rPr lang="fr-FR" b="1" dirty="0"/>
              <a:t>avoir des ressources humaines, financières ;</a:t>
            </a:r>
            <a:endParaRPr lang="fr-FR" dirty="0"/>
          </a:p>
          <a:p>
            <a:pPr lvl="0"/>
            <a:r>
              <a:rPr lang="fr-FR" b="1" dirty="0"/>
              <a:t>former les représentants des personnels et les membres</a:t>
            </a:r>
            <a:endParaRPr lang="fr-FR" dirty="0"/>
          </a:p>
          <a:p>
            <a:endParaRPr lang="fr-FR" dirty="0"/>
          </a:p>
        </p:txBody>
      </p:sp>
    </p:spTree>
    <p:extLst>
      <p:ext uri="{BB962C8B-B14F-4D97-AF65-F5344CB8AC3E}">
        <p14:creationId xmlns:p14="http://schemas.microsoft.com/office/powerpoint/2010/main" val="1878212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Les conditions nécessaires au dialogue social </a:t>
            </a:r>
            <a:endParaRPr lang="fr-FR" dirty="0"/>
          </a:p>
        </p:txBody>
      </p:sp>
      <p:sp>
        <p:nvSpPr>
          <p:cNvPr id="3" name="Espace réservé du contenu 2"/>
          <p:cNvSpPr>
            <a:spLocks noGrp="1"/>
          </p:cNvSpPr>
          <p:nvPr>
            <p:ph idx="1"/>
          </p:nvPr>
        </p:nvSpPr>
        <p:spPr/>
        <p:txBody>
          <a:bodyPr/>
          <a:lstStyle/>
          <a:p>
            <a:r>
              <a:rPr lang="fr-FR" b="1" dirty="0"/>
              <a:t>Il faut nécessairement des organisations de travailleurs solides, indépendantes, représentatives, démocratiques et dotées de capacités techniques</a:t>
            </a:r>
            <a:endParaRPr lang="fr-FR" dirty="0"/>
          </a:p>
          <a:p>
            <a:r>
              <a:rPr lang="fr-FR" b="1" dirty="0" err="1"/>
              <a:t>Disponibiliser</a:t>
            </a:r>
            <a:r>
              <a:rPr lang="fr-FR" b="1" dirty="0"/>
              <a:t> l’information et avoir une volonté politique basée sur la confiance et la détermination de toutes les parties.</a:t>
            </a:r>
            <a:endParaRPr lang="fr-FR" dirty="0"/>
          </a:p>
          <a:p>
            <a:endParaRPr lang="fr-FR" dirty="0"/>
          </a:p>
        </p:txBody>
      </p:sp>
    </p:spTree>
    <p:extLst>
      <p:ext uri="{BB962C8B-B14F-4D97-AF65-F5344CB8AC3E}">
        <p14:creationId xmlns:p14="http://schemas.microsoft.com/office/powerpoint/2010/main" val="3332259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91</TotalTime>
  <Words>1000</Words>
  <Application>Microsoft Office PowerPoint</Application>
  <PresentationFormat>Affichage à l'écran (4:3)</PresentationFormat>
  <Paragraphs>163</Paragraphs>
  <Slides>29</Slides>
  <Notes>0</Notes>
  <HiddenSlides>0</HiddenSlides>
  <MMClips>0</MMClips>
  <ScaleCrop>false</ScaleCrop>
  <HeadingPairs>
    <vt:vector size="4" baseType="variant">
      <vt:variant>
        <vt:lpstr>Thème</vt:lpstr>
      </vt:variant>
      <vt:variant>
        <vt:i4>1</vt:i4>
      </vt:variant>
      <vt:variant>
        <vt:lpstr>Titres des diapositives</vt:lpstr>
      </vt:variant>
      <vt:variant>
        <vt:i4>29</vt:i4>
      </vt:variant>
    </vt:vector>
  </HeadingPairs>
  <TitlesOfParts>
    <vt:vector size="30" baseType="lpstr">
      <vt:lpstr>Apex</vt:lpstr>
      <vt:lpstr>PRESENTATION SUR LE DIALOGUE SOCIAL </vt:lpstr>
      <vt:lpstr>       INTRODUCTION    Les quatre syndicats affiliés à l’IE au Burkina ont formé avec 11 autres syndicats, la Coordination nationale des syndicats de l’éducation (CNSE), </vt:lpstr>
      <vt:lpstr>INTRODUCTION </vt:lpstr>
      <vt:lpstr>INTRODUCTION </vt:lpstr>
      <vt:lpstr>I. Qu’est-ce que le dialogue social ? </vt:lpstr>
      <vt:lpstr>Qu’est-ce que le dialogue social ? </vt:lpstr>
      <vt:lpstr>Ce qui n’est pas un dialogue social </vt:lpstr>
      <vt:lpstr>Les conditions nécessaires au dialogue social </vt:lpstr>
      <vt:lpstr>Les conditions nécessaires au dialogue social </vt:lpstr>
      <vt:lpstr>II. Les résultats obtenus par la CNSE </vt:lpstr>
      <vt:lpstr>Présentation PowerPoint</vt:lpstr>
      <vt:lpstr> Du règlement de la situation de personnels bloqués dans leur carrière  </vt:lpstr>
      <vt:lpstr>Présentation PowerPoint</vt:lpstr>
      <vt:lpstr>De la suppression de certains emplois</vt:lpstr>
      <vt:lpstr>Présentation PowerPoint</vt:lpstr>
      <vt:lpstr>emplois sont  mis en voie d’extinction dans un délai d’au plus cinq (5) ans</vt:lpstr>
      <vt:lpstr>Présentation PowerPoint</vt:lpstr>
      <vt:lpstr>Présentation PowerPoint</vt:lpstr>
      <vt:lpstr> octroi d’une bonification d’un échelon à certains travailleurs </vt:lpstr>
      <vt:lpstr>DU TROUSSEAU PEDAGOIQUE </vt:lpstr>
      <vt:lpstr>DES QUESTIONS INDEMNITAIRES</vt:lpstr>
      <vt:lpstr>Présentation PowerPoint</vt:lpstr>
      <vt:lpstr>Les blocages au dialogue social </vt:lpstr>
      <vt:lpstr>Présentation PowerPoint</vt:lpstr>
      <vt:lpstr>Présentation PowerPoint</vt:lpstr>
      <vt:lpstr>Présentation PowerPoint</vt:lpstr>
      <vt:lpstr>CONCLUSION </vt:lpstr>
      <vt:lpstr>Présentation PowerPoint</vt:lpstr>
      <vt:lpstr>Nous vous remercions pour votre attention soutenue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SUR LE DIALOGUE SOCIAL</dc:title>
  <dc:creator>Utilisateur Windows</dc:creator>
  <cp:lastModifiedBy>Utilisateur CSQ</cp:lastModifiedBy>
  <cp:revision>8</cp:revision>
  <dcterms:created xsi:type="dcterms:W3CDTF">2019-07-18T16:45:27Z</dcterms:created>
  <dcterms:modified xsi:type="dcterms:W3CDTF">2019-07-21T04:31:04Z</dcterms:modified>
</cp:coreProperties>
</file>